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 id="2147484714" r:id="rId6"/>
  </p:sldMasterIdLst>
  <p:notesMasterIdLst>
    <p:notesMasterId r:id="rId58"/>
  </p:notesMasterIdLst>
  <p:handoutMasterIdLst>
    <p:handoutMasterId r:id="rId59"/>
  </p:handoutMasterIdLst>
  <p:sldIdLst>
    <p:sldId id="4254" r:id="rId7"/>
    <p:sldId id="4253" r:id="rId8"/>
    <p:sldId id="4255" r:id="rId9"/>
    <p:sldId id="1924" r:id="rId10"/>
    <p:sldId id="4218" r:id="rId11"/>
    <p:sldId id="1925" r:id="rId12"/>
    <p:sldId id="1926" r:id="rId13"/>
    <p:sldId id="4217" r:id="rId14"/>
    <p:sldId id="1899" r:id="rId15"/>
    <p:sldId id="1900" r:id="rId16"/>
    <p:sldId id="4258" r:id="rId17"/>
    <p:sldId id="4219" r:id="rId18"/>
    <p:sldId id="1906" r:id="rId19"/>
    <p:sldId id="1711" r:id="rId20"/>
    <p:sldId id="1673" r:id="rId21"/>
    <p:sldId id="1674" r:id="rId22"/>
    <p:sldId id="1680" r:id="rId23"/>
    <p:sldId id="4222" r:id="rId24"/>
    <p:sldId id="1893" r:id="rId25"/>
    <p:sldId id="4223" r:id="rId26"/>
    <p:sldId id="4221" r:id="rId27"/>
    <p:sldId id="1659" r:id="rId28"/>
    <p:sldId id="4227" r:id="rId29"/>
    <p:sldId id="4256" r:id="rId30"/>
    <p:sldId id="4238" r:id="rId31"/>
    <p:sldId id="4239" r:id="rId32"/>
    <p:sldId id="4220" r:id="rId33"/>
    <p:sldId id="1715" r:id="rId34"/>
    <p:sldId id="1914" r:id="rId35"/>
    <p:sldId id="4229" r:id="rId36"/>
    <p:sldId id="4230" r:id="rId37"/>
    <p:sldId id="4259" r:id="rId38"/>
    <p:sldId id="4257" r:id="rId39"/>
    <p:sldId id="4240" r:id="rId40"/>
    <p:sldId id="4241" r:id="rId41"/>
    <p:sldId id="4242" r:id="rId42"/>
    <p:sldId id="4243" r:id="rId43"/>
    <p:sldId id="4244" r:id="rId44"/>
    <p:sldId id="4245" r:id="rId45"/>
    <p:sldId id="4246" r:id="rId46"/>
    <p:sldId id="4247" r:id="rId47"/>
    <p:sldId id="4248" r:id="rId48"/>
    <p:sldId id="4250" r:id="rId49"/>
    <p:sldId id="4249" r:id="rId50"/>
    <p:sldId id="4235" r:id="rId51"/>
    <p:sldId id="1907" r:id="rId52"/>
    <p:sldId id="4224" r:id="rId53"/>
    <p:sldId id="4231" r:id="rId54"/>
    <p:sldId id="1901" r:id="rId55"/>
    <p:sldId id="1882" r:id="rId56"/>
    <p:sldId id="1981" r:id="rId57"/>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365 Groups" id="{C73D4900-FB39-44AE-A1D9-8D13A1CA77E5}">
          <p14:sldIdLst>
            <p14:sldId id="4254"/>
            <p14:sldId id="4253"/>
            <p14:sldId id="4255"/>
            <p14:sldId id="1924"/>
            <p14:sldId id="4218"/>
            <p14:sldId id="1925"/>
            <p14:sldId id="1926"/>
            <p14:sldId id="4217"/>
            <p14:sldId id="1899"/>
            <p14:sldId id="1900"/>
            <p14:sldId id="4258"/>
            <p14:sldId id="4219"/>
            <p14:sldId id="1906"/>
            <p14:sldId id="1711"/>
            <p14:sldId id="1673"/>
            <p14:sldId id="1674"/>
            <p14:sldId id="1680"/>
            <p14:sldId id="4222"/>
            <p14:sldId id="1893"/>
          </p14:sldIdLst>
        </p14:section>
        <p14:section name="External Guests" id="{E5C6C8A8-E19D-462B-9743-C36BDCDC79D1}">
          <p14:sldIdLst>
            <p14:sldId id="4223"/>
            <p14:sldId id="4221"/>
            <p14:sldId id="1659"/>
            <p14:sldId id="4227"/>
            <p14:sldId id="4256"/>
          </p14:sldIdLst>
        </p14:section>
        <p14:section name="Example Slides for Guest Access Reviews" id="{30AF727B-B8F8-4B2F-ADB9-E0ED4DC0DFF7}">
          <p14:sldIdLst>
            <p14:sldId id="4238"/>
            <p14:sldId id="4239"/>
          </p14:sldIdLst>
        </p14:section>
        <p14:section name="Managing Groups at Scale" id="{72865928-7112-42DC-A6DC-465057D28F28}">
          <p14:sldIdLst>
            <p14:sldId id="4220"/>
            <p14:sldId id="1715"/>
            <p14:sldId id="1914"/>
            <p14:sldId id="4229"/>
            <p14:sldId id="4230"/>
            <p14:sldId id="4259"/>
            <p14:sldId id="4257"/>
          </p14:sldIdLst>
        </p14:section>
        <p14:section name="Example Slides for Governance" id="{24497B2A-13BD-4AEA-933D-E05A647B43F2}">
          <p14:sldIdLst>
            <p14:sldId id="4240"/>
            <p14:sldId id="4241"/>
            <p14:sldId id="4242"/>
            <p14:sldId id="4243"/>
            <p14:sldId id="4244"/>
            <p14:sldId id="4245"/>
            <p14:sldId id="4246"/>
            <p14:sldId id="4247"/>
            <p14:sldId id="4248"/>
            <p14:sldId id="4250"/>
            <p14:sldId id="4249"/>
            <p14:sldId id="4235"/>
          </p14:sldIdLst>
        </p14:section>
        <p14:section name="Closing" id="{65CC04C0-ACEA-4B9F-81D6-66CD69AE48A7}">
          <p14:sldIdLst>
            <p14:sldId id="1907"/>
            <p14:sldId id="4224"/>
            <p14:sldId id="4231"/>
            <p14:sldId id="1901"/>
            <p14:sldId id="1882"/>
            <p14:sldId id="198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82828"/>
    <a:srgbClr val="FFFFFF"/>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2AFDD-1482-4515-AC94-D6CFF9E5E811}" v="13" dt="2019-05-22T06:02:09.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944" autoAdjust="0"/>
  </p:normalViewPr>
  <p:slideViewPr>
    <p:cSldViewPr snapToGrid="0">
      <p:cViewPr varScale="1">
        <p:scale>
          <a:sx n="76" d="100"/>
          <a:sy n="76" d="100"/>
        </p:scale>
        <p:origin x="675" y="3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commentAuthors" Target="commentAuthor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5/22/2019 10:33 AM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5/22/2019 10:16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5/22/2019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9609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12764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130913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850904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1620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5/22/2019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8016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Martina to speak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32412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255444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rgbClr val="353535"/>
                </a:solidFill>
                <a:latin typeface="Segoe UI" panose="020B0502040204020203" pitchFamily="34" charset="0"/>
                <a:cs typeface="Segoe UI" panose="020B0502040204020203" pitchFamily="34" charset="0"/>
              </a:rPr>
              <a:t>Admins can create a policy where only users with the “Guest Inviter” role can invite guests. This can be configured using Active Directory properties on the user object such as Title, Job Description, etc.</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rgbClr val="353535"/>
                </a:solidFill>
                <a:latin typeface="Segoe UI" panose="020B0502040204020203" pitchFamily="34" charset="0"/>
                <a:cs typeface="Segoe UI" panose="020B0502040204020203" pitchFamily="34" charset="0"/>
              </a:rPr>
              <a:t>Admins can create an allow/deny list of external partner domains from which guests can be added.</a:t>
            </a:r>
          </a:p>
          <a:p>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solidFill>
                  <a:srgbClr val="353535"/>
                </a:solidFill>
                <a:latin typeface="Segoe UI" panose="020B0502040204020203" pitchFamily="34" charset="0"/>
                <a:cs typeface="Segoe UI" panose="020B0502040204020203" pitchFamily="34" charset="0"/>
              </a:rPr>
              <a:t>Guest Access can be enabled or disabled at the group level.</a:t>
            </a:r>
          </a:p>
          <a:p>
            <a:endParaRPr lang="en-US" b="1" dirty="0"/>
          </a:p>
        </p:txBody>
      </p:sp>
      <p:sp>
        <p:nvSpPr>
          <p:cNvPr id="4" name="Slide Number Placeholder 3"/>
          <p:cNvSpPr>
            <a:spLocks noGrp="1"/>
          </p:cNvSpPr>
          <p:nvPr>
            <p:ph type="sldNum" sz="quarter" idx="10"/>
          </p:nvPr>
        </p:nvSpPr>
        <p:spPr/>
        <p:txBody>
          <a:bodyPr/>
          <a:lstStyle/>
          <a:p>
            <a:pPr defTabSz="931774">
              <a:defRPr/>
            </a:pPr>
            <a:fld id="{A200AFD2-E3AE-4B4F-992C-549DB37362CB}" type="slidenum">
              <a:rPr lang="en-US">
                <a:solidFill>
                  <a:prstClr val="black"/>
                </a:solidFill>
                <a:latin typeface="Calibri" panose="020F0502020204030204"/>
              </a:rPr>
              <a:pPr defTabSz="931774">
                <a:defRPr/>
              </a:pPr>
              <a:t>22</a:t>
            </a:fld>
            <a:endParaRPr lang="en-US">
              <a:solidFill>
                <a:prstClr val="black"/>
              </a:solidFill>
              <a:latin typeface="Calibri" panose="020F0502020204030204"/>
            </a:endParaRPr>
          </a:p>
        </p:txBody>
      </p:sp>
    </p:spTree>
    <p:extLst>
      <p:ext uri="{BB962C8B-B14F-4D97-AF65-F5344CB8AC3E}">
        <p14:creationId xmlns:p14="http://schemas.microsoft.com/office/powerpoint/2010/main" val="2611099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5/22/2019 10:16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23</a:t>
            </a:fld>
            <a:endParaRPr lang="en-US">
              <a:solidFill>
                <a:prstClr val="black"/>
              </a:solidFill>
            </a:endParaRPr>
          </a:p>
        </p:txBody>
      </p:sp>
    </p:spTree>
    <p:extLst>
      <p:ext uri="{BB962C8B-B14F-4D97-AF65-F5344CB8AC3E}">
        <p14:creationId xmlns:p14="http://schemas.microsoft.com/office/powerpoint/2010/main" val="387780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5/22/2019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403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5/22/2019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3635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4006752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943009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a:p>
        </p:txBody>
      </p:sp>
      <p:sp>
        <p:nvSpPr>
          <p:cNvPr id="10" name="Date Placeholder 9"/>
          <p:cNvSpPr>
            <a:spLocks noGrp="1"/>
          </p:cNvSpPr>
          <p:nvPr>
            <p:ph type="dt" idx="13"/>
          </p:nvPr>
        </p:nvSpPr>
        <p:spPr/>
        <p:txBody>
          <a:bodyPr/>
          <a:lstStyle/>
          <a:p>
            <a:fld id="{D44C3489-8257-4E60-994D-6A5CEE67ED71}" type="datetime8">
              <a:rPr lang="en-US" smtClean="0"/>
              <a:t>5/22/2019 10:16 AM</a:t>
            </a:fld>
            <a:endParaRPr lang="en-US"/>
          </a:p>
        </p:txBody>
      </p:sp>
      <p:sp>
        <p:nvSpPr>
          <p:cNvPr id="4" name="Footer Placeholder 3"/>
          <p:cNvSpPr>
            <a:spLocks noGrp="1"/>
          </p:cNvSpPr>
          <p:nvPr>
            <p:ph type="ftr" sz="quarter" idx="14"/>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633740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31</a:t>
            </a:fld>
            <a:endParaRPr lang="en-US"/>
          </a:p>
        </p:txBody>
      </p:sp>
      <p:sp>
        <p:nvSpPr>
          <p:cNvPr id="10" name="Date Placeholder 9"/>
          <p:cNvSpPr>
            <a:spLocks noGrp="1"/>
          </p:cNvSpPr>
          <p:nvPr>
            <p:ph type="dt" idx="13"/>
          </p:nvPr>
        </p:nvSpPr>
        <p:spPr/>
        <p:txBody>
          <a:bodyPr/>
          <a:lstStyle/>
          <a:p>
            <a:fld id="{D44C3489-8257-4E60-994D-6A5CEE67ED71}" type="datetime8">
              <a:rPr lang="en-US" smtClean="0"/>
              <a:t>5/22/2019 10:16 AM</a:t>
            </a:fld>
            <a:endParaRPr lang="en-US"/>
          </a:p>
        </p:txBody>
      </p:sp>
      <p:sp>
        <p:nvSpPr>
          <p:cNvPr id="4" name="Footer Placeholder 3"/>
          <p:cNvSpPr>
            <a:spLocks noGrp="1"/>
          </p:cNvSpPr>
          <p:nvPr>
            <p:ph type="ftr" sz="quarter" idx="14"/>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8269285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5/22/2019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38667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Mike to speak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5/22/2019 10:16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4488071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5/22/2019 10:16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48</a:t>
            </a:fld>
            <a:endParaRPr lang="en-US">
              <a:solidFill>
                <a:prstClr val="black"/>
              </a:solidFill>
            </a:endParaRPr>
          </a:p>
        </p:txBody>
      </p:sp>
      <p:sp>
        <p:nvSpPr>
          <p:cNvPr id="3" name="Notes Placeholder 2">
            <a:extLst>
              <a:ext uri="{FF2B5EF4-FFF2-40B4-BE49-F238E27FC236}">
                <a16:creationId xmlns:a16="http://schemas.microsoft.com/office/drawing/2014/main" id="{760C961F-D451-4E58-B166-1B642C2A146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9344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4"/>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31740">
              <a:defRPr/>
            </a:pPr>
            <a:fld id="{386CE63F-9E7F-4C04-9D0D-FCA25A8E9E86}" type="datetime8">
              <a:rPr lang="en-US">
                <a:solidFill>
                  <a:prstClr val="black"/>
                </a:solidFill>
              </a:rPr>
              <a:pPr defTabSz="931740">
                <a:defRPr/>
              </a:pPr>
              <a:t>5/22/2019 10:16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10677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427540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5/22/2019 10:16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55390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No </a:t>
            </a:r>
            <a:r>
              <a:rPr lang="en-US" err="1"/>
              <a:t>staffhub</a:t>
            </a:r>
            <a:r>
              <a:rPr lang="en-US"/>
              <a:t>, no yammer, graph need to investigate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5/22/2019 10:16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543381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5/22/2019 10:16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05801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5/22/2019 10:16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6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6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3487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Mike to speak</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5/22/2019 10:16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833642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hyperlink" Target="https://microsoft.sharepoint.com/teams/ODSPPMG/_layouts/15/guestaccess.aspx?guestaccesstoken=mI8Fmt7AJ0iBgz%2bpWicwmXqzg5DMHaIQ1wC5pHtsuoU%3d&amp;folderid=2_0e48661ac84334fdfb58192a7a7e68215&amp;rev=1" TargetMode="External"/><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 Id="rId5" Type="http://schemas.openxmlformats.org/officeDocument/2006/relationships/image" Target="../media/image34.png"/><Relationship Id="rId4" Type="http://schemas.openxmlformats.org/officeDocument/2006/relationships/image" Target="../media/image33.pn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835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37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046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257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355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9646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708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4662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427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82549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EF4D5F4-A78C-468C-BAF3-11E88FA42E0F}"/>
              </a:ext>
            </a:extLst>
          </p:cNvPr>
          <p:cNvSpPr>
            <a:spLocks noGrp="1"/>
          </p:cNvSpPr>
          <p:nvPr>
            <p:ph type="title" hasCustomPrompt="1"/>
          </p:nvPr>
        </p:nvSpPr>
        <p:spPr bwMode="auto">
          <a:xfrm>
            <a:off x="457199" y="2632705"/>
            <a:ext cx="11277601" cy="1024896"/>
          </a:xfrm>
          <a:noFill/>
        </p:spPr>
        <p:txBody>
          <a:bodyPr lIns="0" tIns="0" rIns="0" bIns="274320" anchor="b" anchorCtr="0"/>
          <a:lstStyle>
            <a:lvl1pPr marL="0" algn="l" defTabSz="896306" rtl="0" eaLnBrk="1" latinLnBrk="0" hangingPunct="1">
              <a:defRPr lang="en-US" sz="5400" b="0" kern="1200" spc="-147" dirty="0">
                <a:gradFill>
                  <a:gsLst>
                    <a:gs pos="83000">
                      <a:schemeClr val="tx1"/>
                    </a:gs>
                    <a:gs pos="100000">
                      <a:schemeClr val="tx1"/>
                    </a:gs>
                  </a:gsLst>
                  <a:lin ang="5400000" scaled="1"/>
                </a:gradFill>
                <a:latin typeface="+mj-lt"/>
                <a:ea typeface="+mn-ea"/>
                <a:cs typeface="Segoe UI Semibold" panose="020B0702040204020203" pitchFamily="34" charset="0"/>
              </a:defRPr>
            </a:lvl1pPr>
          </a:lstStyle>
          <a:p>
            <a:r>
              <a:rPr lang="en-US" dirty="0"/>
              <a:t>Presentation title</a:t>
            </a:r>
          </a:p>
        </p:txBody>
      </p:sp>
      <p:sp>
        <p:nvSpPr>
          <p:cNvPr id="7" name="Text Placeholder 2">
            <a:extLst>
              <a:ext uri="{FF2B5EF4-FFF2-40B4-BE49-F238E27FC236}">
                <a16:creationId xmlns:a16="http://schemas.microsoft.com/office/drawing/2014/main" id="{7DBD3C71-A968-45DB-B0C5-A92069E58580}"/>
              </a:ext>
            </a:extLst>
          </p:cNvPr>
          <p:cNvSpPr>
            <a:spLocks noGrp="1"/>
          </p:cNvSpPr>
          <p:nvPr>
            <p:ph type="body" sz="quarter" idx="14" hasCustomPrompt="1"/>
          </p:nvPr>
        </p:nvSpPr>
        <p:spPr bwMode="auto">
          <a:xfrm>
            <a:off x="457200" y="3657600"/>
            <a:ext cx="11277600" cy="672414"/>
          </a:xfrm>
          <a:ln>
            <a:noFill/>
          </a:ln>
        </p:spPr>
        <p:txBody>
          <a:bodyPr tIns="0" bIns="0">
            <a:noAutofit/>
          </a:bodyPr>
          <a:lstStyle>
            <a:lvl1pPr marL="0" indent="0" algn="l" defTabSz="896306" rtl="0" eaLnBrk="1" latinLnBrk="0" hangingPunct="1">
              <a:spcBef>
                <a:spcPts val="0"/>
              </a:spcBef>
              <a:buNone/>
              <a:defRPr lang="en-US" sz="28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pic>
        <p:nvPicPr>
          <p:cNvPr id="5" name="Picture 4">
            <a:extLst>
              <a:ext uri="{FF2B5EF4-FFF2-40B4-BE49-F238E27FC236}">
                <a16:creationId xmlns:a16="http://schemas.microsoft.com/office/drawing/2014/main" id="{CC099B70-90D2-492D-A024-8164441AC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8200" y="197443"/>
            <a:ext cx="1933263" cy="866482"/>
          </a:xfrm>
          <a:prstGeom prst="rect">
            <a:avLst/>
          </a:prstGeom>
        </p:spPr>
      </p:pic>
      <p:pic>
        <p:nvPicPr>
          <p:cNvPr id="2050" name="Picture 2" descr="https://encrypted-tbn0.gstatic.com/images?q=tbn:ANd9GcTjxqZ5MMFMgd37YpqpGcb3mR7AcTHbZOB9z1WoHvB3xs5d0UoTYg">
            <a:extLst>
              <a:ext uri="{FF2B5EF4-FFF2-40B4-BE49-F238E27FC236}">
                <a16:creationId xmlns:a16="http://schemas.microsoft.com/office/drawing/2014/main" id="{17AF4513-FA53-4F64-96C0-12E0C35700D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83750" y="7086600"/>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4833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fade">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841071F-23FF-4715-A812-0FB6CBACB503}"/>
              </a:ext>
            </a:extLst>
          </p:cNvPr>
          <p:cNvSpPr>
            <a:spLocks noGrp="1"/>
          </p:cNvSpPr>
          <p:nvPr>
            <p:ph type="body" sz="quarter" idx="10"/>
          </p:nvPr>
        </p:nvSpPr>
        <p:spPr>
          <a:xfrm>
            <a:off x="457199" y="1143000"/>
            <a:ext cx="11277603"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3598E1B-ECAD-4FFD-8C58-D6AB9AB1621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435274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199" y="457200"/>
            <a:ext cx="11277601"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EC149DE9-6C27-440A-98B7-DAF581996DC8}"/>
              </a:ext>
            </a:extLst>
          </p:cNvPr>
          <p:cNvSpPr>
            <a:spLocks noGrp="1"/>
          </p:cNvSpPr>
          <p:nvPr>
            <p:ph type="body" sz="quarter" idx="10"/>
          </p:nvPr>
        </p:nvSpPr>
        <p:spPr>
          <a:xfrm>
            <a:off x="457199" y="1143000"/>
            <a:ext cx="11277601" cy="1511183"/>
          </a:xfrm>
        </p:spPr>
        <p:txBody>
          <a:bodyPr wrap="square">
            <a:spAutoFit/>
          </a:bodyPr>
          <a:lstStyle>
            <a:lvl1pPr>
              <a:defRPr>
                <a:solidFill>
                  <a:schemeClr val="accent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7500839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spAutoFit/>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A07E480-E6C0-4A8E-B159-7169BC777225}"/>
              </a:ext>
            </a:extLst>
          </p:cNvPr>
          <p:cNvSpPr>
            <a:spLocks noGrp="1"/>
          </p:cNvSpPr>
          <p:nvPr>
            <p:ph sz="quarter" idx="10"/>
          </p:nvPr>
        </p:nvSpPr>
        <p:spPr>
          <a:xfrm>
            <a:off x="457200" y="1143000"/>
            <a:ext cx="11277602" cy="541020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764563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11277600" cy="443198"/>
          </a:xfrm>
        </p:spPr>
        <p:txBody>
          <a:bodyPr wrap="square">
            <a:spAutoFit/>
          </a:body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6C414026-6635-4AEF-B460-FD137DD42522}"/>
              </a:ext>
            </a:extLst>
          </p:cNvPr>
          <p:cNvSpPr>
            <a:spLocks noGrp="1"/>
          </p:cNvSpPr>
          <p:nvPr>
            <p:ph type="body" sz="quarter" idx="10"/>
          </p:nvPr>
        </p:nvSpPr>
        <p:spPr>
          <a:xfrm>
            <a:off x="457200" y="1143000"/>
            <a:ext cx="5486400" cy="1511183"/>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2055E736-A583-4CCC-A48A-4308D79CB32D}"/>
              </a:ext>
            </a:extLst>
          </p:cNvPr>
          <p:cNvSpPr>
            <a:spLocks noGrp="1"/>
          </p:cNvSpPr>
          <p:nvPr>
            <p:ph type="body" sz="quarter" idx="11"/>
          </p:nvPr>
        </p:nvSpPr>
        <p:spPr>
          <a:xfrm>
            <a:off x="6248400" y="1142999"/>
            <a:ext cx="5486400" cy="1511183"/>
          </a:xfrm>
        </p:spPr>
        <p:txBody>
          <a:bodyPr wrap="square">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355607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r>
              <a:rPr lang="en-US"/>
              <a:t>Click to edit Master title style</a:t>
            </a:r>
            <a:endParaRPr lang="en-US" dirty="0"/>
          </a:p>
        </p:txBody>
      </p:sp>
    </p:spTree>
    <p:extLst>
      <p:ext uri="{BB962C8B-B14F-4D97-AF65-F5344CB8AC3E}">
        <p14:creationId xmlns:p14="http://schemas.microsoft.com/office/powerpoint/2010/main" val="64028025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339472"/>
            <a:ext cx="11277599"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0"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313912427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2339472"/>
            <a:ext cx="11277600" cy="1089529"/>
          </a:xfrm>
          <a:noFill/>
        </p:spPr>
        <p:txBody>
          <a:bodyPr wrap="square" tIns="0" bIns="91440" anchor="b"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3" name="Text Placeholder 3">
            <a:extLst>
              <a:ext uri="{FF2B5EF4-FFF2-40B4-BE49-F238E27FC236}">
                <a16:creationId xmlns:a16="http://schemas.microsoft.com/office/drawing/2014/main" id="{9DCE8642-D1ED-4E7B-AF0B-2844109E7EBD}"/>
              </a:ext>
            </a:extLst>
          </p:cNvPr>
          <p:cNvSpPr>
            <a:spLocks noGrp="1"/>
          </p:cNvSpPr>
          <p:nvPr>
            <p:ph type="body" sz="quarter" idx="10" hasCustomPrompt="1"/>
          </p:nvPr>
        </p:nvSpPr>
        <p:spPr>
          <a:xfrm>
            <a:off x="457201" y="3429000"/>
            <a:ext cx="11277600" cy="675570"/>
          </a:xfrm>
        </p:spPr>
        <p:txBody>
          <a:bodyPr wrap="square" tIns="0" bIns="0">
            <a:spAutoFit/>
          </a:bodyPr>
          <a:lstStyle>
            <a:lvl1pPr>
              <a:defRPr>
                <a:solidFill>
                  <a:schemeClr val="tx1"/>
                </a:solidFill>
              </a:defRPr>
            </a:lvl1pPr>
            <a:lvl2pPr>
              <a:defRPr>
                <a:solidFill>
                  <a:schemeClr val="tx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a:p>
            <a:pPr lvl="1"/>
            <a:r>
              <a:rPr lang="en-US" dirty="0"/>
              <a:t>Additional detail</a:t>
            </a:r>
          </a:p>
        </p:txBody>
      </p:sp>
    </p:spTree>
    <p:extLst>
      <p:ext uri="{BB962C8B-B14F-4D97-AF65-F5344CB8AC3E}">
        <p14:creationId xmlns:p14="http://schemas.microsoft.com/office/powerpoint/2010/main" val="1387120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4" name="TextBox 3">
            <a:extLst>
              <a:ext uri="{FF2B5EF4-FFF2-40B4-BE49-F238E27FC236}">
                <a16:creationId xmlns:a16="http://schemas.microsoft.com/office/drawing/2014/main" id="{D93EC926-FE59-42CB-B922-DEA4FA7B2A0B}"/>
              </a:ext>
            </a:extLst>
          </p:cNvPr>
          <p:cNvSpPr txBox="1"/>
          <p:nvPr userDrawn="1"/>
        </p:nvSpPr>
        <p:spPr>
          <a:xfrm>
            <a:off x="293688" y="-286247"/>
            <a:ext cx="9569927" cy="3939540"/>
          </a:xfrm>
          <a:prstGeom prst="rect">
            <a:avLst/>
          </a:prstGeom>
          <a:noFill/>
        </p:spPr>
        <p:txBody>
          <a:bodyPr wrap="none" lIns="0" tIns="0" rIns="0" bIns="0" rtlCol="0">
            <a:spAutoFit/>
          </a:bodyPr>
          <a:lstStyle/>
          <a:p>
            <a:pPr algn="l"/>
            <a:r>
              <a:rPr lang="en-US" sz="25600" dirty="0">
                <a:solidFill>
                  <a:srgbClr val="BCBEC0"/>
                </a:solidFill>
                <a:latin typeface="+mj-lt"/>
              </a:rPr>
              <a:t>DEMO</a:t>
            </a:r>
          </a:p>
        </p:txBody>
      </p:sp>
    </p:spTree>
    <p:extLst>
      <p:ext uri="{BB962C8B-B14F-4D97-AF65-F5344CB8AC3E}">
        <p14:creationId xmlns:p14="http://schemas.microsoft.com/office/powerpoint/2010/main" val="1966762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full photo 1">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9BDF874-6569-4510-99DB-E8A5D2267C08}"/>
              </a:ext>
            </a:extLst>
          </p:cNvPr>
          <p:cNvGrpSpPr>
            <a:grpSpLocks noChangeAspect="1"/>
          </p:cNvGrpSpPr>
          <p:nvPr/>
        </p:nvGrpSpPr>
        <p:grpSpPr bwMode="black">
          <a:xfrm>
            <a:off x="10428721" y="6263662"/>
            <a:ext cx="1419662" cy="304828"/>
            <a:chOff x="457200" y="1643393"/>
            <a:chExt cx="4492753" cy="964540"/>
          </a:xfrm>
        </p:grpSpPr>
        <p:pic>
          <p:nvPicPr>
            <p:cNvPr id="5" name="Picture 4">
              <a:extLst>
                <a:ext uri="{FF2B5EF4-FFF2-40B4-BE49-F238E27FC236}">
                  <a16:creationId xmlns:a16="http://schemas.microsoft.com/office/drawing/2014/main" id="{FE34D76B-8B3C-4AFD-AEB8-D62383F5EF8D}"/>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6" name="Freeform 12">
              <a:extLst>
                <a:ext uri="{FF2B5EF4-FFF2-40B4-BE49-F238E27FC236}">
                  <a16:creationId xmlns:a16="http://schemas.microsoft.com/office/drawing/2014/main" id="{B29B8AD1-B833-4100-8F61-0683815C20F3}"/>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Rectangle 13">
            <a:extLst>
              <a:ext uri="{FF2B5EF4-FFF2-40B4-BE49-F238E27FC236}">
                <a16:creationId xmlns:a16="http://schemas.microsoft.com/office/drawing/2014/main" id="{4CF49477-ACB6-401A-932E-309F7C2B02A6}"/>
              </a:ext>
            </a:extLst>
          </p:cNvPr>
          <p:cNvSpPr/>
          <p:nvPr/>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20B048C3-E68D-46E8-B0AB-27E7DB80DE6E}"/>
              </a:ext>
            </a:extLst>
          </p:cNvPr>
          <p:cNvSpPr>
            <a:spLocks noGrp="1"/>
          </p:cNvSpPr>
          <p:nvPr>
            <p:ph type="title" hasCustomPrompt="1"/>
          </p:nvPr>
        </p:nvSpPr>
        <p:spPr bwMode="auto">
          <a:xfrm>
            <a:off x="304800" y="456630"/>
            <a:ext cx="11582400" cy="747769"/>
          </a:xfrm>
          <a:noFill/>
        </p:spPr>
        <p:txBody>
          <a:bodyPr lIns="0" tIns="0" rIns="0" bIns="0" anchor="t" anchorCtr="0"/>
          <a:lstStyle>
            <a:lvl1pPr marL="0" algn="l" defTabSz="896306" rtl="0" eaLnBrk="1" latinLnBrk="0" hangingPunct="1">
              <a:defRPr lang="en-US" sz="5399" b="0" kern="1200" spc="-147" dirty="0">
                <a:gradFill>
                  <a:gsLst>
                    <a:gs pos="83000">
                      <a:schemeClr val="tx1"/>
                    </a:gs>
                    <a:gs pos="100000">
                      <a:schemeClr val="tx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3" name="Text Placeholder 2">
            <a:extLst>
              <a:ext uri="{FF2B5EF4-FFF2-40B4-BE49-F238E27FC236}">
                <a16:creationId xmlns:a16="http://schemas.microsoft.com/office/drawing/2014/main" id="{7167858E-0CB4-48F3-9955-C56A7813A76F}"/>
              </a:ext>
            </a:extLst>
          </p:cNvPr>
          <p:cNvSpPr>
            <a:spLocks noGrp="1"/>
          </p:cNvSpPr>
          <p:nvPr>
            <p:ph type="body" sz="quarter" idx="14" hasCustomPrompt="1"/>
          </p:nvPr>
        </p:nvSpPr>
        <p:spPr bwMode="auto">
          <a:xfrm>
            <a:off x="304800" y="1779489"/>
            <a:ext cx="11582400"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tx1"/>
                    </a:gs>
                    <a:gs pos="100000">
                      <a:schemeClr val="tx1"/>
                    </a:gs>
                  </a:gsLst>
                  <a:lin ang="5400000" scaled="1"/>
                </a:gradFill>
                <a:latin typeface="+mn-lt"/>
                <a:ea typeface="+mn-ea"/>
                <a:cs typeface="Bodoni Std Bold Italic"/>
              </a:defRPr>
            </a:lvl1pPr>
          </a:lstStyle>
          <a:p>
            <a:pPr lvl="0"/>
            <a:r>
              <a:rPr lang="en-US" dirty="0"/>
              <a:t>Subtitle</a:t>
            </a:r>
          </a:p>
        </p:txBody>
      </p:sp>
      <p:sp>
        <p:nvSpPr>
          <p:cNvPr id="2" name="TextBox 1">
            <a:extLst>
              <a:ext uri="{FF2B5EF4-FFF2-40B4-BE49-F238E27FC236}">
                <a16:creationId xmlns:a16="http://schemas.microsoft.com/office/drawing/2014/main" id="{F527AE16-70EA-45FD-B4DD-9DCE9DFEF975}"/>
              </a:ext>
            </a:extLst>
          </p:cNvPr>
          <p:cNvSpPr txBox="1"/>
          <p:nvPr/>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grpSp>
        <p:nvGrpSpPr>
          <p:cNvPr id="9" name="Group 8">
            <a:extLst>
              <a:ext uri="{FF2B5EF4-FFF2-40B4-BE49-F238E27FC236}">
                <a16:creationId xmlns:a16="http://schemas.microsoft.com/office/drawing/2014/main" id="{63F60E33-9A95-4F8C-BF6B-5BEB1A595467}"/>
              </a:ext>
            </a:extLst>
          </p:cNvPr>
          <p:cNvGrpSpPr>
            <a:grpSpLocks noChangeAspect="1"/>
          </p:cNvGrpSpPr>
          <p:nvPr userDrawn="1"/>
        </p:nvGrpSpPr>
        <p:grpSpPr bwMode="black">
          <a:xfrm>
            <a:off x="10428721" y="6263662"/>
            <a:ext cx="1419662" cy="304828"/>
            <a:chOff x="457200" y="1643393"/>
            <a:chExt cx="4492753" cy="964540"/>
          </a:xfrm>
        </p:grpSpPr>
        <p:pic>
          <p:nvPicPr>
            <p:cNvPr id="10" name="Picture 9">
              <a:extLst>
                <a:ext uri="{FF2B5EF4-FFF2-40B4-BE49-F238E27FC236}">
                  <a16:creationId xmlns:a16="http://schemas.microsoft.com/office/drawing/2014/main" id="{BDB2648A-F1FD-4E32-BE41-B018F29C9196}"/>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a:extLst>
                <a:ext uri="{FF2B5EF4-FFF2-40B4-BE49-F238E27FC236}">
                  <a16:creationId xmlns:a16="http://schemas.microsoft.com/office/drawing/2014/main" id="{5C5B5E50-754E-4F7E-8C52-83F907C307F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5" name="Rectangle 14">
            <a:extLst>
              <a:ext uri="{FF2B5EF4-FFF2-40B4-BE49-F238E27FC236}">
                <a16:creationId xmlns:a16="http://schemas.microsoft.com/office/drawing/2014/main" id="{A10F1E0A-0C9F-47A7-A39D-DFC8E5B18FB3}"/>
              </a:ext>
            </a:extLst>
          </p:cNvPr>
          <p:cNvSpPr/>
          <p:nvPr userDrawn="1"/>
        </p:nvSpPr>
        <p:spPr bwMode="auto">
          <a:xfrm>
            <a:off x="0" y="2"/>
            <a:ext cx="12192000" cy="3739566"/>
          </a:xfrm>
          <a:prstGeom prst="rect">
            <a:avLst/>
          </a:prstGeom>
          <a:gradFill>
            <a:gsLst>
              <a:gs pos="0">
                <a:schemeClr val="bg2">
                  <a:alpha val="92000"/>
                </a:schemeClr>
              </a:gs>
              <a:gs pos="100000">
                <a:schemeClr val="bg2">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9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231BEFBB-6763-4393-A525-64A429DFCBC6}"/>
              </a:ext>
            </a:extLst>
          </p:cNvPr>
          <p:cNvSpPr txBox="1"/>
          <p:nvPr userDrawn="1"/>
        </p:nvSpPr>
        <p:spPr>
          <a:xfrm>
            <a:off x="2527106" y="2980724"/>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236321426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full photo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B50E8B-9DF0-4F91-A8DA-9B4F10FB7AE1}"/>
              </a:ext>
            </a:extLst>
          </p:cNvPr>
          <p:cNvSpPr/>
          <p:nvPr/>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8E89DB8C-F25E-4C99-86FC-E6DFE39A0847}"/>
              </a:ext>
            </a:extLst>
          </p:cNvPr>
          <p:cNvGrpSpPr>
            <a:grpSpLocks noChangeAspect="1"/>
          </p:cNvGrpSpPr>
          <p:nvPr/>
        </p:nvGrpSpPr>
        <p:grpSpPr bwMode="black">
          <a:xfrm>
            <a:off x="10428721" y="6263662"/>
            <a:ext cx="1419662" cy="304828"/>
            <a:chOff x="457200" y="1643393"/>
            <a:chExt cx="4492753" cy="964540"/>
          </a:xfrm>
        </p:grpSpPr>
        <p:pic>
          <p:nvPicPr>
            <p:cNvPr id="9" name="Picture 8">
              <a:extLst>
                <a:ext uri="{FF2B5EF4-FFF2-40B4-BE49-F238E27FC236}">
                  <a16:creationId xmlns:a16="http://schemas.microsoft.com/office/drawing/2014/main" id="{5F359792-89ED-410B-9202-934A75B99437}"/>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a:extLst>
                <a:ext uri="{FF2B5EF4-FFF2-40B4-BE49-F238E27FC236}">
                  <a16:creationId xmlns:a16="http://schemas.microsoft.com/office/drawing/2014/main" id="{5E9EA257-C2CE-4002-914B-9F3A2B87EA68}"/>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itle 1">
            <a:extLst>
              <a:ext uri="{FF2B5EF4-FFF2-40B4-BE49-F238E27FC236}">
                <a16:creationId xmlns:a16="http://schemas.microsoft.com/office/drawing/2014/main" id="{5EA8A69A-4FF6-4FF8-B9B9-98F19EB1B5F9}"/>
              </a:ext>
            </a:extLst>
          </p:cNvPr>
          <p:cNvSpPr>
            <a:spLocks noGrp="1"/>
          </p:cNvSpPr>
          <p:nvPr>
            <p:ph type="title" hasCustomPrompt="1"/>
          </p:nvPr>
        </p:nvSpPr>
        <p:spPr bwMode="auto">
          <a:xfrm>
            <a:off x="304800" y="4800599"/>
            <a:ext cx="11576763" cy="747769"/>
          </a:xfrm>
          <a:noFill/>
        </p:spPr>
        <p:txBody>
          <a:bodyPr lIns="0" tIns="0" rIns="0" bIns="0" anchor="t" anchorCtr="0"/>
          <a:lstStyle>
            <a:lvl1pPr marL="0" algn="l" defTabSz="896306" rtl="0" eaLnBrk="1" latinLnBrk="0" hangingPunct="1">
              <a:defRPr lang="en-US" sz="5399" b="0" kern="1200" spc="-147" dirty="0">
                <a:gradFill>
                  <a:gsLst>
                    <a:gs pos="8300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defRPr>
            </a:lvl1pPr>
          </a:lstStyle>
          <a:p>
            <a:r>
              <a:rPr lang="en-US" dirty="0"/>
              <a:t>Presentation title</a:t>
            </a:r>
          </a:p>
        </p:txBody>
      </p:sp>
      <p:sp>
        <p:nvSpPr>
          <p:cNvPr id="12" name="Text Placeholder 2">
            <a:extLst>
              <a:ext uri="{FF2B5EF4-FFF2-40B4-BE49-F238E27FC236}">
                <a16:creationId xmlns:a16="http://schemas.microsoft.com/office/drawing/2014/main" id="{255A5E1E-F7BB-4345-A93D-BCC08C652C99}"/>
              </a:ext>
            </a:extLst>
          </p:cNvPr>
          <p:cNvSpPr>
            <a:spLocks noGrp="1"/>
          </p:cNvSpPr>
          <p:nvPr>
            <p:ph type="body" sz="quarter" idx="14" hasCustomPrompt="1"/>
          </p:nvPr>
        </p:nvSpPr>
        <p:spPr bwMode="auto">
          <a:xfrm>
            <a:off x="304800" y="5859113"/>
            <a:ext cx="11576763" cy="443198"/>
          </a:xfrm>
          <a:ln>
            <a:noFill/>
          </a:ln>
        </p:spPr>
        <p:txBody>
          <a:bodyPr tIns="0" bIns="0">
            <a:noAutofit/>
          </a:bodyPr>
          <a:lstStyle>
            <a:lvl1pPr marL="0" indent="0" algn="l" defTabSz="896306" rtl="0" eaLnBrk="1" latinLnBrk="0" hangingPunct="1">
              <a:spcBef>
                <a:spcPts val="0"/>
              </a:spcBef>
              <a:buNone/>
              <a:defRPr lang="en-US" sz="3200" kern="1200" spc="-147" baseline="0" dirty="0" smtClean="0">
                <a:gradFill>
                  <a:gsLst>
                    <a:gs pos="83000">
                      <a:schemeClr val="bg1"/>
                    </a:gs>
                    <a:gs pos="100000">
                      <a:schemeClr val="bg1"/>
                    </a:gs>
                  </a:gsLst>
                  <a:lin ang="5400000" scaled="1"/>
                </a:gradFill>
                <a:latin typeface="+mn-lt"/>
                <a:ea typeface="+mn-ea"/>
                <a:cs typeface="Bodoni Std Bold Italic"/>
              </a:defRPr>
            </a:lvl1pPr>
          </a:lstStyle>
          <a:p>
            <a:pPr lvl="0"/>
            <a:r>
              <a:rPr lang="en-US" dirty="0"/>
              <a:t>Subtitle</a:t>
            </a:r>
          </a:p>
        </p:txBody>
      </p:sp>
      <p:sp>
        <p:nvSpPr>
          <p:cNvPr id="13" name="TextBox 12">
            <a:extLst>
              <a:ext uri="{FF2B5EF4-FFF2-40B4-BE49-F238E27FC236}">
                <a16:creationId xmlns:a16="http://schemas.microsoft.com/office/drawing/2014/main" id="{45DE34BD-F6AD-4351-925C-4C27A58D78C6}"/>
              </a:ext>
            </a:extLst>
          </p:cNvPr>
          <p:cNvSpPr txBox="1"/>
          <p:nvPr/>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
        <p:nvSpPr>
          <p:cNvPr id="14" name="Rectangle 13">
            <a:extLst>
              <a:ext uri="{FF2B5EF4-FFF2-40B4-BE49-F238E27FC236}">
                <a16:creationId xmlns:a16="http://schemas.microsoft.com/office/drawing/2014/main" id="{65846F89-D3A3-4B94-9103-B38881DA865E}"/>
              </a:ext>
            </a:extLst>
          </p:cNvPr>
          <p:cNvSpPr/>
          <p:nvPr userDrawn="1"/>
        </p:nvSpPr>
        <p:spPr>
          <a:xfrm>
            <a:off x="2" y="2908866"/>
            <a:ext cx="12191791" cy="3949136"/>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32658"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620D3CCD-65A9-411D-B72C-1FB8BE21255D}"/>
              </a:ext>
            </a:extLst>
          </p:cNvPr>
          <p:cNvGrpSpPr>
            <a:grpSpLocks noChangeAspect="1"/>
          </p:cNvGrpSpPr>
          <p:nvPr userDrawn="1"/>
        </p:nvGrpSpPr>
        <p:grpSpPr bwMode="black">
          <a:xfrm>
            <a:off x="10428721" y="6263662"/>
            <a:ext cx="1419662" cy="304828"/>
            <a:chOff x="457200" y="1643393"/>
            <a:chExt cx="4492753" cy="964540"/>
          </a:xfrm>
        </p:grpSpPr>
        <p:pic>
          <p:nvPicPr>
            <p:cNvPr id="16" name="Picture 15">
              <a:extLst>
                <a:ext uri="{FF2B5EF4-FFF2-40B4-BE49-F238E27FC236}">
                  <a16:creationId xmlns:a16="http://schemas.microsoft.com/office/drawing/2014/main" id="{AD4BCBE2-7EBB-49C9-A913-8422384B56AE}"/>
                </a:ext>
              </a:extLst>
            </p:cNvPr>
            <p:cNvPicPr>
              <a:picLocks noChangeAspect="1"/>
            </p:cNvPicPr>
            <p:nvPr/>
          </p:nvPicPr>
          <p:blipFill>
            <a:blip r:embed="rId2"/>
            <a:stretch>
              <a:fillRect/>
            </a:stretch>
          </p:blipFill>
          <p:spPr bwMode="black">
            <a:xfrm>
              <a:off x="457200" y="1643393"/>
              <a:ext cx="964540" cy="964540"/>
            </a:xfrm>
            <a:prstGeom prst="rect">
              <a:avLst/>
            </a:prstGeom>
          </p:spPr>
        </p:pic>
        <p:sp>
          <p:nvSpPr>
            <p:cNvPr id="17" name="Freeform 12">
              <a:extLst>
                <a:ext uri="{FF2B5EF4-FFF2-40B4-BE49-F238E27FC236}">
                  <a16:creationId xmlns:a16="http://schemas.microsoft.com/office/drawing/2014/main" id="{25897B50-88BF-45E3-B88A-F16636D00687}"/>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65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8434938F-D5FA-4867-8FE5-866FBCBA9830}"/>
              </a:ext>
            </a:extLst>
          </p:cNvPr>
          <p:cNvSpPr txBox="1"/>
          <p:nvPr userDrawn="1"/>
        </p:nvSpPr>
        <p:spPr>
          <a:xfrm>
            <a:off x="2527106" y="178398"/>
            <a:ext cx="6112699" cy="2231380"/>
          </a:xfrm>
          <a:prstGeom prst="rect">
            <a:avLst/>
          </a:prstGeom>
          <a:noFill/>
        </p:spPr>
        <p:txBody>
          <a:bodyPr wrap="none" lIns="182880" tIns="146304" rIns="182880" bIns="146304" rtlCol="0">
            <a:spAutoFit/>
          </a:bodyPr>
          <a:lstStyle/>
          <a:p>
            <a:pPr marL="0" indent="0">
              <a:lnSpc>
                <a:spcPct val="90000"/>
              </a:lnSpc>
              <a:spcAft>
                <a:spcPts val="600"/>
              </a:spcAft>
              <a:buFont typeface="+mj-lt"/>
              <a:buNone/>
            </a:pPr>
            <a:r>
              <a:rPr lang="en-US" sz="1600" dirty="0">
                <a:gradFill>
                  <a:gsLst>
                    <a:gs pos="2917">
                      <a:schemeClr val="tx1"/>
                    </a:gs>
                    <a:gs pos="30000">
                      <a:schemeClr val="tx1"/>
                    </a:gs>
                  </a:gsLst>
                  <a:lin ang="5400000" scaled="0"/>
                </a:gradFill>
              </a:rPr>
              <a:t>Add a photo to the slide master layout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Switch to Slide Master view</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Add brand approved photo from Brand Central or</a:t>
            </a:r>
            <a:br>
              <a:rPr lang="en-US" sz="1600" dirty="0">
                <a:gradFill>
                  <a:gsLst>
                    <a:gs pos="2917">
                      <a:schemeClr val="tx1"/>
                    </a:gs>
                    <a:gs pos="30000">
                      <a:schemeClr val="tx1"/>
                    </a:gs>
                  </a:gsLst>
                  <a:lin ang="5400000" scaled="0"/>
                </a:gradFill>
              </a:rPr>
            </a:br>
            <a:r>
              <a:rPr lang="en-US" sz="1600" dirty="0">
                <a:gradFill>
                  <a:gsLst>
                    <a:gs pos="2917">
                      <a:schemeClr val="tx1"/>
                    </a:gs>
                    <a:gs pos="30000">
                      <a:schemeClr val="tx1"/>
                    </a:gs>
                  </a:gsLst>
                  <a:lin ang="5400000" scaled="0"/>
                </a:gradFill>
              </a:rPr>
              <a:t>from </a:t>
            </a:r>
            <a:r>
              <a:rPr lang="en-US" sz="1600" dirty="0">
                <a:gradFill>
                  <a:gsLst>
                    <a:gs pos="2917">
                      <a:schemeClr val="tx1"/>
                    </a:gs>
                    <a:gs pos="30000">
                      <a:schemeClr val="tx1"/>
                    </a:gs>
                  </a:gsLst>
                  <a:lin ang="5400000" scaled="0"/>
                </a:gradFill>
                <a:hlinkClick r:id="rId3"/>
              </a:rPr>
              <a:t>ODSP PMG Stock Art folder</a:t>
            </a:r>
            <a:endParaRPr lang="en-US" sz="1600" dirty="0">
              <a:gradFill>
                <a:gsLst>
                  <a:gs pos="2917">
                    <a:schemeClr val="tx1"/>
                  </a:gs>
                  <a:gs pos="30000">
                    <a:schemeClr val="tx1"/>
                  </a:gs>
                </a:gsLst>
                <a:lin ang="5400000" scaled="0"/>
              </a:gradFill>
            </a:endParaRP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Send to back</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Delete this helper text</a:t>
            </a:r>
          </a:p>
          <a:p>
            <a:pPr marL="457200" indent="-457200">
              <a:lnSpc>
                <a:spcPct val="90000"/>
              </a:lnSpc>
              <a:spcAft>
                <a:spcPts val="600"/>
              </a:spcAft>
              <a:buFont typeface="+mj-lt"/>
              <a:buAutoNum type="arabicPeriod"/>
            </a:pPr>
            <a:r>
              <a:rPr lang="en-US" sz="1600" dirty="0">
                <a:gradFill>
                  <a:gsLst>
                    <a:gs pos="2917">
                      <a:schemeClr val="tx1"/>
                    </a:gs>
                    <a:gs pos="30000">
                      <a:schemeClr val="tx1"/>
                    </a:gs>
                  </a:gsLst>
                  <a:lin ang="5400000" scaled="0"/>
                </a:gradFill>
              </a:rPr>
              <a:t>Alter gradient behind title to ensure readability over photo</a:t>
            </a:r>
          </a:p>
        </p:txBody>
      </p:sp>
    </p:spTree>
    <p:extLst>
      <p:ext uri="{BB962C8B-B14F-4D97-AF65-F5344CB8AC3E}">
        <p14:creationId xmlns:p14="http://schemas.microsoft.com/office/powerpoint/2010/main" val="420886646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eatur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A7AA9-6C9B-48B1-AFDC-8EE4BCF2C340}"/>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DA0C6134-102A-4FE7-B8DC-46590C4CCC12}"/>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7799721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eature slide with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42C1ABD-1107-46CF-9B1D-DC4C50BF44E2}"/>
              </a:ext>
            </a:extLst>
          </p:cNvPr>
          <p:cNvSpPr>
            <a:spLocks noGrp="1"/>
          </p:cNvSpPr>
          <p:nvPr>
            <p:ph type="body" sz="quarter" idx="11" hasCustomPrompt="1"/>
          </p:nvPr>
        </p:nvSpPr>
        <p:spPr>
          <a:xfrm>
            <a:off x="453688" y="986034"/>
            <a:ext cx="7013912" cy="313932"/>
          </a:xfrm>
          <a:solidFill>
            <a:schemeClr val="accent1"/>
          </a:solidFill>
        </p:spPr>
        <p:txBody>
          <a:bodyPr wrap="square" lIns="45720" tIns="45720" rIns="45720" bIns="45720">
            <a:spAutoFit/>
          </a:bodyPr>
          <a:lstStyle>
            <a:lvl1pPr>
              <a:defRPr sz="1600">
                <a:solidFill>
                  <a:schemeClr val="bg1"/>
                </a:solidFill>
                <a:latin typeface="+mn-lt"/>
              </a:defRPr>
            </a:lvl1pPr>
            <a:lvl2pPr>
              <a:defRPr sz="1800"/>
            </a:lvl2pPr>
            <a:lvl3pPr>
              <a:defRPr sz="1800"/>
            </a:lvl3pPr>
            <a:lvl4pPr>
              <a:defRPr sz="1800"/>
            </a:lvl4pPr>
            <a:lvl5pPr>
              <a:defRPr sz="1800"/>
            </a:lvl5pPr>
          </a:lstStyle>
          <a:p>
            <a:pPr lvl="0"/>
            <a:r>
              <a:rPr lang="en-US" dirty="0"/>
              <a:t>Subtitle</a:t>
            </a:r>
          </a:p>
        </p:txBody>
      </p:sp>
      <p:sp>
        <p:nvSpPr>
          <p:cNvPr id="8" name="Title 1">
            <a:extLst>
              <a:ext uri="{FF2B5EF4-FFF2-40B4-BE49-F238E27FC236}">
                <a16:creationId xmlns:a16="http://schemas.microsoft.com/office/drawing/2014/main" id="{62D86C91-AFF4-4398-A6D8-1389738C4FEA}"/>
              </a:ext>
            </a:extLst>
          </p:cNvPr>
          <p:cNvSpPr>
            <a:spLocks noGrp="1"/>
          </p:cNvSpPr>
          <p:nvPr>
            <p:ph type="title"/>
          </p:nvPr>
        </p:nvSpPr>
        <p:spPr>
          <a:xfrm>
            <a:off x="457200" y="457200"/>
            <a:ext cx="7010400" cy="443198"/>
          </a:xfrm>
        </p:spPr>
        <p:txBody>
          <a:bodyPr wrap="square">
            <a:spAutoFit/>
          </a:bodyPr>
          <a:lstStyle/>
          <a:p>
            <a:r>
              <a:rPr lang="en-US"/>
              <a:t>Click to edit Master title style</a:t>
            </a:r>
            <a:endParaRPr lang="en-US" dirty="0"/>
          </a:p>
        </p:txBody>
      </p:sp>
      <p:sp>
        <p:nvSpPr>
          <p:cNvPr id="9" name="Content Placeholder 6">
            <a:extLst>
              <a:ext uri="{FF2B5EF4-FFF2-40B4-BE49-F238E27FC236}">
                <a16:creationId xmlns:a16="http://schemas.microsoft.com/office/drawing/2014/main" id="{1D9E913C-60D7-4E5F-8DDE-45E9C3DC65C8}"/>
              </a:ext>
            </a:extLst>
          </p:cNvPr>
          <p:cNvSpPr>
            <a:spLocks noGrp="1"/>
          </p:cNvSpPr>
          <p:nvPr>
            <p:ph sz="quarter" idx="10"/>
          </p:nvPr>
        </p:nvSpPr>
        <p:spPr>
          <a:xfrm>
            <a:off x="457200" y="1600200"/>
            <a:ext cx="7010400" cy="620170"/>
          </a:xfrm>
        </p:spPr>
        <p:txBody>
          <a:bodyPr wrap="square">
            <a:spAutoFit/>
          </a:bodyPr>
          <a:lstStyle>
            <a:lvl1pPr>
              <a:defRPr sz="2400"/>
            </a:lvl1pPr>
            <a:lvl2pPr>
              <a:defRPr sz="1800"/>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3992601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 gray right">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DC5B6DF4-B27B-46B5-BDF9-AEAB178F2C76}"/>
              </a:ext>
            </a:extLst>
          </p:cNvPr>
          <p:cNvSpPr/>
          <p:nvPr userDrawn="1"/>
        </p:nvSpPr>
        <p:spPr bwMode="auto">
          <a:xfrm>
            <a:off x="7440639" y="1"/>
            <a:ext cx="4751363" cy="6858000"/>
          </a:xfrm>
          <a:prstGeom prst="rect">
            <a:avLst/>
          </a:prstGeom>
          <a:solidFill>
            <a:srgbClr val="F1EF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48021" tIns="268813" rIns="448021" bIns="143366" numCol="1" spcCol="0" rtlCol="0" fromWordArt="0" anchor="t" anchorCtr="0" forceAA="0" compatLnSpc="1">
            <a:prstTxWarp prst="textNoShape">
              <a:avLst/>
            </a:prstTxWarp>
            <a:noAutofit/>
          </a:bodyPr>
          <a:lstStyle/>
          <a:p>
            <a:pPr defTabSz="914049">
              <a:lnSpc>
                <a:spcPct val="150000"/>
              </a:lnSpc>
              <a:defRPr/>
            </a:pPr>
            <a:endParaRPr lang="en-US" sz="1567" kern="0" cap="all" dirty="0">
              <a:solidFill>
                <a:schemeClr val="tx1">
                  <a:lumMod val="50000"/>
                  <a:lumOff val="50000"/>
                </a:schemeClr>
              </a:soli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Tree>
    <p:extLst>
      <p:ext uri="{BB962C8B-B14F-4D97-AF65-F5344CB8AC3E}">
        <p14:creationId xmlns:p14="http://schemas.microsoft.com/office/powerpoint/2010/main" val="72065461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3 photo righ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F173020-EA2B-4C21-A3AA-2068793A8882}"/>
              </a:ext>
            </a:extLst>
          </p:cNvPr>
          <p:cNvSpPr>
            <a:spLocks noGrp="1"/>
          </p:cNvSpPr>
          <p:nvPr>
            <p:ph type="body" sz="quarter" idx="10"/>
          </p:nvPr>
        </p:nvSpPr>
        <p:spPr>
          <a:xfrm>
            <a:off x="457200" y="1143000"/>
            <a:ext cx="6629400" cy="1400383"/>
          </a:xfrm>
        </p:spPr>
        <p:txBody>
          <a:bodyPr wrap="square">
            <a:spAutoFit/>
          </a:bodyPr>
          <a:lstStyle>
            <a:lvl3pPr marL="0" indent="0">
              <a:defRPr sz="1800"/>
            </a:lvl3pPr>
            <a:lvl4pPr marL="0" indent="0">
              <a:defRPr sz="1400"/>
            </a:lvl4pPr>
            <a:lvl5pPr marL="0" indent="0">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BD4E3F73-D24B-4088-BC82-794B2F2C11D6}"/>
              </a:ext>
            </a:extLst>
          </p:cNvPr>
          <p:cNvSpPr>
            <a:spLocks noGrp="1"/>
          </p:cNvSpPr>
          <p:nvPr>
            <p:ph type="title"/>
          </p:nvPr>
        </p:nvSpPr>
        <p:spPr>
          <a:xfrm>
            <a:off x="457200" y="457200"/>
            <a:ext cx="6629400" cy="443198"/>
          </a:xfrm>
        </p:spPr>
        <p:txBody>
          <a:bodyPr/>
          <a:lstStyle/>
          <a:p>
            <a:r>
              <a:rPr lang="en-US"/>
              <a:t>Click to edit Master title style</a:t>
            </a:r>
            <a:endParaRPr lang="en-US" dirty="0"/>
          </a:p>
        </p:txBody>
      </p:sp>
      <p:sp>
        <p:nvSpPr>
          <p:cNvPr id="5" name="Picture Placeholder 4">
            <a:extLst>
              <a:ext uri="{FF2B5EF4-FFF2-40B4-BE49-F238E27FC236}">
                <a16:creationId xmlns:a16="http://schemas.microsoft.com/office/drawing/2014/main" id="{0663B67E-1979-4271-9976-77271F60BBBE}"/>
              </a:ext>
            </a:extLst>
          </p:cNvPr>
          <p:cNvSpPr>
            <a:spLocks noGrp="1"/>
          </p:cNvSpPr>
          <p:nvPr>
            <p:ph type="pic" sz="quarter" idx="11"/>
          </p:nvPr>
        </p:nvSpPr>
        <p:spPr bwMode="ltGray">
          <a:xfrm>
            <a:off x="7440639" y="1863"/>
            <a:ext cx="4751363" cy="6856138"/>
          </a:xfrm>
          <a:solidFill>
            <a:schemeClr val="accent1"/>
          </a:solidFill>
        </p:spPr>
        <p:txBody>
          <a:bodyPr tIns="548640" anchor="ctr" anchorCtr="0">
            <a:noAutofit/>
          </a:bodyPr>
          <a:lstStyle>
            <a:lvl1pPr marL="0" indent="0" algn="ctr">
              <a:buNone/>
              <a:defRPr sz="156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1978091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82259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 WHITE">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741427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8FD342F-2609-4485-BE6C-AB3D7CBE1239}"/>
              </a:ext>
            </a:extLst>
          </p:cNvPr>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200" y="1197323"/>
            <a:ext cx="11277600" cy="1649682"/>
          </a:xfrm>
        </p:spPr>
        <p:txBody>
          <a:bodyPr/>
          <a:lstStyle>
            <a:lvl1pPr marL="0" indent="0">
              <a:buNone/>
              <a:defRPr sz="28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sz="20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1350236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066800" y="1385714"/>
            <a:ext cx="10058400" cy="3323474"/>
          </a:xfrm>
        </p:spPr>
        <p:txBody>
          <a:bodyPr wrap="square" anchor="b" anchorCtr="0">
            <a:spAutoFit/>
          </a:bodyPr>
          <a:lstStyle>
            <a:lvl1pPr marL="282502" indent="-282502">
              <a:tabLst>
                <a:tab pos="282502" algn="l"/>
              </a:tabLst>
              <a:defRPr sz="5999" baseline="0">
                <a:solidFill>
                  <a:srgbClr val="FFFFFF"/>
                </a:solidFill>
              </a:defRPr>
            </a:lvl1pPr>
          </a:lstStyle>
          <a:p>
            <a:r>
              <a:rPr lang="en-US" dirty="0"/>
              <a:t>“Add a quote here. Design is easier than it looks, and more important than it seems.”</a:t>
            </a:r>
          </a:p>
        </p:txBody>
      </p:sp>
      <p:sp>
        <p:nvSpPr>
          <p:cNvPr id="4" name="Text Placeholder 3"/>
          <p:cNvSpPr>
            <a:spLocks noGrp="1"/>
          </p:cNvSpPr>
          <p:nvPr>
            <p:ph type="body" sz="quarter" idx="10" hasCustomPrompt="1"/>
          </p:nvPr>
        </p:nvSpPr>
        <p:spPr>
          <a:xfrm>
            <a:off x="5746651" y="4805346"/>
            <a:ext cx="5378549" cy="885884"/>
          </a:xfrm>
        </p:spPr>
        <p:txBody>
          <a:bodyPr/>
          <a:lstStyle>
            <a:lvl1pPr marL="0" indent="0" algn="r">
              <a:spcBef>
                <a:spcPts val="0"/>
              </a:spcBef>
              <a:buNone/>
              <a:defRPr sz="3198" baseline="0">
                <a:solidFill>
                  <a:srgbClr val="FFFFFF"/>
                </a:solidFill>
                <a:latin typeface="+mj-lt"/>
              </a:defRPr>
            </a:lvl1pPr>
          </a:lstStyle>
          <a:p>
            <a:pPr lvl="0"/>
            <a:r>
              <a:rPr lang="en-US"/>
              <a:t>Author’s Name</a:t>
            </a:r>
          </a:p>
          <a:p>
            <a:pPr lvl="0"/>
            <a:r>
              <a:rPr lang="en-US" dirty="0"/>
              <a:t>Title</a:t>
            </a:r>
          </a:p>
        </p:txBody>
      </p:sp>
      <p:sp>
        <p:nvSpPr>
          <p:cNvPr id="5" name="TextBox 7"/>
          <p:cNvSpPr txBox="1"/>
          <p:nvPr/>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
        <p:nvSpPr>
          <p:cNvPr id="6" name="TextBox 7">
            <a:extLst>
              <a:ext uri="{FF2B5EF4-FFF2-40B4-BE49-F238E27FC236}">
                <a16:creationId xmlns:a16="http://schemas.microsoft.com/office/drawing/2014/main" id="{2CF74BEB-D177-45B2-98B9-E2424E8025FB}"/>
              </a:ext>
            </a:extLst>
          </p:cNvPr>
          <p:cNvSpPr txBox="1"/>
          <p:nvPr userDrawn="1"/>
        </p:nvSpPr>
        <p:spPr bwMode="white">
          <a:xfrm>
            <a:off x="4335103" y="6565485"/>
            <a:ext cx="3521798" cy="16126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127" rtl="0" eaLnBrk="1" fontAlgn="auto" latinLnBrk="0" hangingPunct="1">
              <a:lnSpc>
                <a:spcPct val="100000"/>
              </a:lnSpc>
              <a:spcBef>
                <a:spcPts val="0"/>
              </a:spcBef>
              <a:spcAft>
                <a:spcPts val="0"/>
              </a:spcAft>
              <a:buClrTx/>
              <a:buSzTx/>
              <a:buFontTx/>
              <a:buNone/>
              <a:tabLst/>
              <a:defRPr/>
            </a:pPr>
            <a:r>
              <a:rPr kumimoji="0" lang="en-US" sz="1048"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365898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hree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2" name="Picture Placeholder 10"/>
          <p:cNvSpPr>
            <a:spLocks noGrp="1"/>
          </p:cNvSpPr>
          <p:nvPr>
            <p:ph type="pic" sz="quarter" idx="15" hasCustomPrompt="1"/>
          </p:nvPr>
        </p:nvSpPr>
        <p:spPr>
          <a:xfrm>
            <a:off x="4419601"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13" name="Picture Placeholder 10"/>
          <p:cNvSpPr>
            <a:spLocks noGrp="1"/>
          </p:cNvSpPr>
          <p:nvPr>
            <p:ph type="pic" sz="quarter" idx="16" hasCustomPrompt="1"/>
          </p:nvPr>
        </p:nvSpPr>
        <p:spPr>
          <a:xfrm>
            <a:off x="8382000" y="1905000"/>
            <a:ext cx="33528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648200"/>
            <a:ext cx="3352800"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9" name="Text Placeholder 4"/>
          <p:cNvSpPr>
            <a:spLocks noGrp="1"/>
          </p:cNvSpPr>
          <p:nvPr>
            <p:ph type="body" sz="quarter" idx="12" hasCustomPrompt="1"/>
          </p:nvPr>
        </p:nvSpPr>
        <p:spPr>
          <a:xfrm>
            <a:off x="4419598" y="4657681"/>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0" name="Text Placeholder 4"/>
          <p:cNvSpPr>
            <a:spLocks noGrp="1"/>
          </p:cNvSpPr>
          <p:nvPr>
            <p:ph type="body" sz="quarter" idx="13" hasCustomPrompt="1"/>
          </p:nvPr>
        </p:nvSpPr>
        <p:spPr>
          <a:xfrm>
            <a:off x="8382000" y="4648200"/>
            <a:ext cx="3352800"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3 Column Photos</a:t>
            </a:r>
          </a:p>
        </p:txBody>
      </p:sp>
    </p:spTree>
    <p:extLst>
      <p:ext uri="{BB962C8B-B14F-4D97-AF65-F5344CB8AC3E}">
        <p14:creationId xmlns:p14="http://schemas.microsoft.com/office/powerpoint/2010/main" val="588324660"/>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Four column photo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57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5" name="Text Placeholder 4"/>
          <p:cNvSpPr>
            <a:spLocks noGrp="1"/>
          </p:cNvSpPr>
          <p:nvPr>
            <p:ph type="body" sz="quarter" idx="11" hasCustomPrompt="1"/>
          </p:nvPr>
        </p:nvSpPr>
        <p:spPr>
          <a:xfrm>
            <a:off x="457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3" name="Title 2">
            <a:extLst>
              <a:ext uri="{FF2B5EF4-FFF2-40B4-BE49-F238E27FC236}">
                <a16:creationId xmlns:a16="http://schemas.microsoft.com/office/drawing/2014/main" id="{FC8E30D2-6210-416E-B38B-83B10D9E565A}"/>
              </a:ext>
            </a:extLst>
          </p:cNvPr>
          <p:cNvSpPr>
            <a:spLocks noGrp="1"/>
          </p:cNvSpPr>
          <p:nvPr>
            <p:ph type="title" hasCustomPrompt="1"/>
          </p:nvPr>
        </p:nvSpPr>
        <p:spPr>
          <a:xfrm>
            <a:off x="457200" y="457200"/>
            <a:ext cx="11277600" cy="443198"/>
          </a:xfrm>
        </p:spPr>
        <p:txBody>
          <a:bodyPr/>
          <a:lstStyle>
            <a:lvl1pPr>
              <a:defRPr/>
            </a:lvl1pPr>
          </a:lstStyle>
          <a:p>
            <a:r>
              <a:rPr lang="en-US" dirty="0"/>
              <a:t>4 Column Photos</a:t>
            </a:r>
          </a:p>
        </p:txBody>
      </p:sp>
      <p:sp>
        <p:nvSpPr>
          <p:cNvPr id="19" name="Picture Placeholder 10">
            <a:extLst>
              <a:ext uri="{FF2B5EF4-FFF2-40B4-BE49-F238E27FC236}">
                <a16:creationId xmlns:a16="http://schemas.microsoft.com/office/drawing/2014/main" id="{B6EB7423-EF30-4471-B988-FE53D067CC84}"/>
              </a:ext>
            </a:extLst>
          </p:cNvPr>
          <p:cNvSpPr>
            <a:spLocks noGrp="1"/>
          </p:cNvSpPr>
          <p:nvPr>
            <p:ph type="pic" sz="quarter" idx="15" hasCustomPrompt="1"/>
          </p:nvPr>
        </p:nvSpPr>
        <p:spPr>
          <a:xfrm>
            <a:off x="9220200"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0" name="Text Placeholder 4">
            <a:extLst>
              <a:ext uri="{FF2B5EF4-FFF2-40B4-BE49-F238E27FC236}">
                <a16:creationId xmlns:a16="http://schemas.microsoft.com/office/drawing/2014/main" id="{14A072DE-AD55-472B-B578-9F23C37AADD0}"/>
              </a:ext>
            </a:extLst>
          </p:cNvPr>
          <p:cNvSpPr>
            <a:spLocks noGrp="1"/>
          </p:cNvSpPr>
          <p:nvPr>
            <p:ph type="body" sz="quarter" idx="16" hasCustomPrompt="1"/>
          </p:nvPr>
        </p:nvSpPr>
        <p:spPr>
          <a:xfrm>
            <a:off x="9220200"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1" name="Picture Placeholder 10">
            <a:extLst>
              <a:ext uri="{FF2B5EF4-FFF2-40B4-BE49-F238E27FC236}">
                <a16:creationId xmlns:a16="http://schemas.microsoft.com/office/drawing/2014/main" id="{8554BB6D-4DA6-4AA1-B51E-72B402E4F8BA}"/>
              </a:ext>
            </a:extLst>
          </p:cNvPr>
          <p:cNvSpPr>
            <a:spLocks noGrp="1"/>
          </p:cNvSpPr>
          <p:nvPr>
            <p:ph type="pic" sz="quarter" idx="17" hasCustomPrompt="1"/>
          </p:nvPr>
        </p:nvSpPr>
        <p:spPr>
          <a:xfrm>
            <a:off x="3352801"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2" name="Text Placeholder 4">
            <a:extLst>
              <a:ext uri="{FF2B5EF4-FFF2-40B4-BE49-F238E27FC236}">
                <a16:creationId xmlns:a16="http://schemas.microsoft.com/office/drawing/2014/main" id="{59ACA71F-FCAE-4333-B6E2-FE765F3507BF}"/>
              </a:ext>
            </a:extLst>
          </p:cNvPr>
          <p:cNvSpPr>
            <a:spLocks noGrp="1"/>
          </p:cNvSpPr>
          <p:nvPr>
            <p:ph type="body" sz="quarter" idx="18" hasCustomPrompt="1"/>
          </p:nvPr>
        </p:nvSpPr>
        <p:spPr>
          <a:xfrm>
            <a:off x="3352801"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
        <p:nvSpPr>
          <p:cNvPr id="23" name="Picture Placeholder 10">
            <a:extLst>
              <a:ext uri="{FF2B5EF4-FFF2-40B4-BE49-F238E27FC236}">
                <a16:creationId xmlns:a16="http://schemas.microsoft.com/office/drawing/2014/main" id="{795F65FB-B623-41E0-95BE-EC9E0F8F5958}"/>
              </a:ext>
            </a:extLst>
          </p:cNvPr>
          <p:cNvSpPr>
            <a:spLocks noGrp="1"/>
          </p:cNvSpPr>
          <p:nvPr>
            <p:ph type="pic" sz="quarter" idx="19" hasCustomPrompt="1"/>
          </p:nvPr>
        </p:nvSpPr>
        <p:spPr>
          <a:xfrm>
            <a:off x="6324599" y="1714500"/>
            <a:ext cx="2514600" cy="2514600"/>
          </a:xfrm>
          <a:solidFill>
            <a:schemeClr val="accent1"/>
          </a:solidFill>
        </p:spPr>
        <p:txBody>
          <a:bodyPr anchor="ctr">
            <a:noAutofit/>
          </a:bodyPr>
          <a:lstStyle>
            <a:lvl1pPr marL="0" indent="0" algn="ctr">
              <a:buNone/>
              <a:defRPr sz="2000">
                <a:solidFill>
                  <a:schemeClr val="bg2"/>
                </a:solidFill>
                <a:latin typeface="+mj-lt"/>
              </a:defRPr>
            </a:lvl1pPr>
          </a:lstStyle>
          <a:p>
            <a:r>
              <a:rPr lang="en-US" dirty="0"/>
              <a:t>Drop photo here</a:t>
            </a:r>
          </a:p>
        </p:txBody>
      </p:sp>
      <p:sp>
        <p:nvSpPr>
          <p:cNvPr id="24" name="Text Placeholder 4">
            <a:extLst>
              <a:ext uri="{FF2B5EF4-FFF2-40B4-BE49-F238E27FC236}">
                <a16:creationId xmlns:a16="http://schemas.microsoft.com/office/drawing/2014/main" id="{8A232FE3-5A6D-45EC-92C4-DF161C399176}"/>
              </a:ext>
            </a:extLst>
          </p:cNvPr>
          <p:cNvSpPr>
            <a:spLocks noGrp="1"/>
          </p:cNvSpPr>
          <p:nvPr>
            <p:ph type="body" sz="quarter" idx="20" hasCustomPrompt="1"/>
          </p:nvPr>
        </p:nvSpPr>
        <p:spPr>
          <a:xfrm>
            <a:off x="6324599" y="4419601"/>
            <a:ext cx="2514600" cy="1641475"/>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a:t>
            </a:r>
          </a:p>
        </p:txBody>
      </p:sp>
    </p:spTree>
    <p:extLst>
      <p:ext uri="{BB962C8B-B14F-4D97-AF65-F5344CB8AC3E}">
        <p14:creationId xmlns:p14="http://schemas.microsoft.com/office/powerpoint/2010/main" val="1720958578"/>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hree column graphics">
    <p:spTree>
      <p:nvGrpSpPr>
        <p:cNvPr id="1" name=""/>
        <p:cNvGrpSpPr/>
        <p:nvPr/>
      </p:nvGrpSpPr>
      <p:grpSpPr>
        <a:xfrm>
          <a:off x="0" y="0"/>
          <a:ext cx="0" cy="0"/>
          <a:chOff x="0" y="0"/>
          <a:chExt cx="0" cy="0"/>
        </a:xfrm>
      </p:grpSpPr>
      <p:sp>
        <p:nvSpPr>
          <p:cNvPr id="3" name="Rectangle 2"/>
          <p:cNvSpPr/>
          <p:nvPr userDrawn="1"/>
        </p:nvSpPr>
        <p:spPr bwMode="auto">
          <a:xfrm>
            <a:off x="454840"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73939"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6" name="Rectangle 5"/>
          <p:cNvSpPr/>
          <p:nvPr userDrawn="1"/>
        </p:nvSpPr>
        <p:spPr bwMode="auto">
          <a:xfrm>
            <a:off x="4419602"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82004" y="1599723"/>
            <a:ext cx="3352796"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838701"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8" name="Content Placeholder 15"/>
          <p:cNvSpPr>
            <a:spLocks noGrp="1"/>
          </p:cNvSpPr>
          <p:nvPr userDrawn="1">
            <p:ph sz="quarter" idx="19" hasCustomPrompt="1"/>
          </p:nvPr>
        </p:nvSpPr>
        <p:spPr>
          <a:xfrm>
            <a:off x="8803463" y="2056923"/>
            <a:ext cx="2514598"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57202" y="5029200"/>
            <a:ext cx="3352796" cy="1610697"/>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4196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382002" y="5029200"/>
            <a:ext cx="3352796" cy="1610697"/>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Regular 16.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a:t>
            </a:r>
            <a:r>
              <a:rPr lang="en-US" dirty="0"/>
              <a:t>.</a:t>
            </a:r>
          </a:p>
        </p:txBody>
      </p:sp>
      <p:sp>
        <p:nvSpPr>
          <p:cNvPr id="2" name="Title 1">
            <a:extLst>
              <a:ext uri="{FF2B5EF4-FFF2-40B4-BE49-F238E27FC236}">
                <a16:creationId xmlns:a16="http://schemas.microsoft.com/office/drawing/2014/main" id="{D2E6A29D-EC2B-4B0C-9CCE-388FA30094D3}"/>
              </a:ext>
            </a:extLst>
          </p:cNvPr>
          <p:cNvSpPr>
            <a:spLocks noGrp="1"/>
          </p:cNvSpPr>
          <p:nvPr>
            <p:ph type="title" hasCustomPrompt="1"/>
          </p:nvPr>
        </p:nvSpPr>
        <p:spPr>
          <a:xfrm>
            <a:off x="457200" y="448276"/>
            <a:ext cx="11277600" cy="443198"/>
          </a:xfrm>
        </p:spPr>
        <p:txBody>
          <a:bodyPr/>
          <a:lstStyle>
            <a:lvl1pPr>
              <a:defRPr/>
            </a:lvl1pPr>
          </a:lstStyle>
          <a:p>
            <a:r>
              <a:rPr lang="en-US" dirty="0"/>
              <a:t>Graphic layout: three columns graphic and text</a:t>
            </a:r>
          </a:p>
        </p:txBody>
      </p:sp>
    </p:spTree>
    <p:extLst>
      <p:ext uri="{BB962C8B-B14F-4D97-AF65-F5344CB8AC3E}">
        <p14:creationId xmlns:p14="http://schemas.microsoft.com/office/powerpoint/2010/main" val="107698105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our column graphic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235441"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304800" y="1600200"/>
            <a:ext cx="2651760" cy="32004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76200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777833"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304800" y="4927922"/>
            <a:ext cx="2651760" cy="1395254"/>
          </a:xfrm>
        </p:spPr>
        <p:txBody>
          <a:bodyPr lIns="0" tIns="0" rIns="0" bIns="0"/>
          <a:lstStyle>
            <a:lvl1pPr marL="0" indent="0">
              <a:lnSpc>
                <a:spcPct val="100000"/>
              </a:lnSpc>
              <a:spcBef>
                <a:spcPts val="0"/>
              </a:spcBef>
              <a:spcAft>
                <a:spcPts val="800"/>
              </a:spcAft>
              <a:buNone/>
              <a:defRPr sz="1800" b="1">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34097"/>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66606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92640" y="2057400"/>
            <a:ext cx="1737360" cy="2286000"/>
          </a:xfrm>
        </p:spPr>
        <p:txBody>
          <a:bodyPr anchor="ctr">
            <a:noAutofit/>
          </a:bodyPr>
          <a:lstStyle>
            <a:lvl1pPr marL="0" indent="0" algn="ctr">
              <a:buNone/>
              <a:defRPr sz="2000">
                <a:solidFill>
                  <a:schemeClr val="tx2"/>
                </a:solidFill>
                <a:latin typeface="+mj-lt"/>
              </a:defRPr>
            </a:lvl1pPr>
          </a:lstStyle>
          <a:p>
            <a:pPr lvl="0"/>
            <a:r>
              <a:rPr lang="en-US" dirty="0"/>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35440" y="4927922"/>
            <a:ext cx="2651760" cy="1395254"/>
          </a:xfrm>
        </p:spPr>
        <p:txBody>
          <a:bodyPr lIns="0" tIns="0" rIns="0" bIns="0"/>
          <a:lstStyle>
            <a:lvl1pPr marL="0" indent="0">
              <a:lnSpc>
                <a:spcPct val="100000"/>
              </a:lnSpc>
              <a:spcBef>
                <a:spcPts val="0"/>
              </a:spcBef>
              <a:spcAft>
                <a:spcPts val="800"/>
              </a:spcAft>
              <a:buNone/>
              <a:defRPr sz="1800">
                <a:solidFill>
                  <a:schemeClr val="accent1"/>
                </a:solidFill>
                <a:latin typeface="+mj-lt"/>
              </a:defRPr>
            </a:lvl1pPr>
            <a:lvl2pPr marL="0" marR="0" indent="0" algn="l" defTabSz="932742" rtl="0" eaLnBrk="1" fontAlgn="auto" latinLnBrk="0" hangingPunct="1">
              <a:lnSpc>
                <a:spcPct val="100000"/>
              </a:lnSpc>
              <a:spcBef>
                <a:spcPts val="0"/>
              </a:spcBef>
              <a:spcAft>
                <a:spcPts val="800"/>
              </a:spcAft>
              <a:buClrTx/>
              <a:buSzPct val="90000"/>
              <a:buFont typeface="Arial" panose="020B0604020202020204" pitchFamily="34" charset="0"/>
              <a:buNone/>
              <a:tabLst/>
              <a:defRPr sz="1600">
                <a:solidFill>
                  <a:srgbClr val="000000"/>
                </a:solidFill>
              </a:defRPr>
            </a:lvl2pPr>
            <a:lvl3pPr marL="457200" indent="0">
              <a:buNone/>
              <a:defRPr/>
            </a:lvl3pPr>
            <a:lvl4pPr marL="685800" indent="0">
              <a:buNone/>
              <a:defRPr/>
            </a:lvl4pPr>
            <a:lvl5pPr marL="914400" indent="0">
              <a:buNone/>
              <a:defRPr/>
            </a:lvl5pPr>
          </a:lstStyle>
          <a:p>
            <a:pPr lvl="0"/>
            <a:r>
              <a:rPr lang="en-US" dirty="0"/>
              <a:t>Title Segoe UI </a:t>
            </a:r>
            <a:r>
              <a:rPr lang="en-US" dirty="0" err="1"/>
              <a:t>Semibold</a:t>
            </a:r>
            <a:r>
              <a:rPr lang="en-US" dirty="0"/>
              <a:t> 18</a:t>
            </a:r>
          </a:p>
          <a:p>
            <a:pPr lvl="1"/>
            <a:r>
              <a:rPr lang="en-US" dirty="0"/>
              <a:t>Body copy Segoe UI 16. </a:t>
            </a:r>
            <a:r>
              <a:rPr lang="en-US" dirty="0" err="1"/>
              <a:t>Cavorest</a:t>
            </a:r>
            <a:r>
              <a:rPr lang="en-US" dirty="0"/>
              <a:t> a </a:t>
            </a:r>
            <a:r>
              <a:rPr lang="en-US" dirty="0" err="1"/>
              <a:t>aut</a:t>
            </a:r>
            <a:r>
              <a:rPr lang="en-US" dirty="0"/>
              <a:t> arum quam id eat ape </a:t>
            </a:r>
            <a:r>
              <a:rPr lang="en-US" dirty="0" err="1"/>
              <a:t>est</a:t>
            </a:r>
            <a:r>
              <a:rPr lang="en-US" dirty="0"/>
              <a:t>, qui </a:t>
            </a:r>
            <a:r>
              <a:rPr lang="en-US" dirty="0" err="1"/>
              <a:t>sinc</a:t>
            </a:r>
            <a:r>
              <a:rPr lang="en-US" dirty="0"/>
              <a:t>.</a:t>
            </a:r>
          </a:p>
        </p:txBody>
      </p:sp>
      <p:sp>
        <p:nvSpPr>
          <p:cNvPr id="3" name="Title 2">
            <a:extLst>
              <a:ext uri="{FF2B5EF4-FFF2-40B4-BE49-F238E27FC236}">
                <a16:creationId xmlns:a16="http://schemas.microsoft.com/office/drawing/2014/main" id="{AE68C774-D679-43DE-BBE7-8770022457FC}"/>
              </a:ext>
            </a:extLst>
          </p:cNvPr>
          <p:cNvSpPr>
            <a:spLocks noGrp="1"/>
          </p:cNvSpPr>
          <p:nvPr>
            <p:ph type="title" hasCustomPrompt="1"/>
          </p:nvPr>
        </p:nvSpPr>
        <p:spPr>
          <a:xfrm>
            <a:off x="418643" y="448276"/>
            <a:ext cx="11354714" cy="443198"/>
          </a:xfrm>
        </p:spPr>
        <p:txBody>
          <a:bodyPr/>
          <a:lstStyle>
            <a:lvl1pPr>
              <a:defRPr/>
            </a:lvl1pPr>
          </a:lstStyle>
          <a:p>
            <a:r>
              <a:rPr lang="en-US" dirty="0"/>
              <a:t>Graphic layout: four columns graphic and text</a:t>
            </a:r>
          </a:p>
        </p:txBody>
      </p:sp>
    </p:spTree>
    <p:extLst>
      <p:ext uri="{BB962C8B-B14F-4D97-AF65-F5344CB8AC3E}">
        <p14:creationId xmlns:p14="http://schemas.microsoft.com/office/powerpoint/2010/main" val="354922188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0D99-4A9F-47B0-85C2-F560EC04EC5A}"/>
              </a:ext>
            </a:extLst>
          </p:cNvPr>
          <p:cNvSpPr>
            <a:spLocks noGrp="1"/>
          </p:cNvSpPr>
          <p:nvPr>
            <p:ph type="title"/>
          </p:nvPr>
        </p:nvSpPr>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71A96460-A907-4A2F-A565-A0ECA88056DE}"/>
              </a:ext>
            </a:extLst>
          </p:cNvPr>
          <p:cNvSpPr>
            <a:spLocks noGrp="1"/>
          </p:cNvSpPr>
          <p:nvPr>
            <p:ph type="body" sz="quarter" idx="10" hasCustomPrompt="1"/>
          </p:nvPr>
        </p:nvSpPr>
        <p:spPr>
          <a:xfrm>
            <a:off x="457200" y="1676400"/>
            <a:ext cx="3505200" cy="4876800"/>
          </a:xfrm>
          <a:solidFill>
            <a:srgbClr val="0078D4">
              <a:alpha val="20000"/>
            </a:srgbClr>
          </a:solidFill>
        </p:spPr>
        <p:txBody>
          <a:bodyPr lIns="182880" tIns="91440" rIns="182880">
            <a:noAutofit/>
          </a:bodyPr>
          <a:lstStyle>
            <a:lvl1pPr>
              <a:spcBef>
                <a:spcPts val="1200"/>
              </a:spcBef>
              <a:spcAft>
                <a:spcPts val="600"/>
              </a:spcAft>
              <a:defRPr sz="2000">
                <a:latin typeface="+mj-lt"/>
              </a:defRPr>
            </a:lvl1pPr>
            <a:lvl2pPr>
              <a:spcBef>
                <a:spcPts val="0"/>
              </a:spcBef>
              <a:defRPr sz="1800"/>
            </a:lvl2pPr>
            <a:lvl3pPr marL="0" indent="0">
              <a:spcBef>
                <a:spcPts val="0"/>
              </a:spcBef>
              <a:spcAft>
                <a:spcPts val="600"/>
              </a:spcAft>
              <a:defRPr sz="1200"/>
            </a:lvl3pPr>
            <a:lvl4pPr>
              <a:defRPr sz="1200"/>
            </a:lvl4pPr>
            <a:lvl5pPr>
              <a:defRPr sz="1200"/>
            </a:lvl5pPr>
          </a:lstStyle>
          <a:p>
            <a:pPr lvl="0"/>
            <a:r>
              <a:rPr lang="en-US" dirty="0"/>
              <a:t>Optional category [Level 1]</a:t>
            </a:r>
          </a:p>
          <a:p>
            <a:pPr lvl="1"/>
            <a:r>
              <a:rPr lang="en-US" dirty="0"/>
              <a:t>Announcement [Level 2]</a:t>
            </a:r>
          </a:p>
          <a:p>
            <a:pPr lvl="2"/>
            <a:r>
              <a:rPr lang="en-US" dirty="0"/>
              <a:t>Optional description or information [Level 3]</a:t>
            </a:r>
          </a:p>
          <a:p>
            <a:pPr lvl="1"/>
            <a:r>
              <a:rPr lang="en-US" dirty="0"/>
              <a:t>Announcement [Level 2]</a:t>
            </a:r>
          </a:p>
          <a:p>
            <a:pPr lvl="2"/>
            <a:r>
              <a:rPr lang="en-US" dirty="0"/>
              <a:t>Optional description or information [Level 3]</a:t>
            </a:r>
          </a:p>
        </p:txBody>
      </p:sp>
      <p:sp>
        <p:nvSpPr>
          <p:cNvPr id="5" name="Text Placeholder 3">
            <a:extLst>
              <a:ext uri="{FF2B5EF4-FFF2-40B4-BE49-F238E27FC236}">
                <a16:creationId xmlns:a16="http://schemas.microsoft.com/office/drawing/2014/main" id="{80DE2C07-1F89-4D35-9AB9-88BD6DD33196}"/>
              </a:ext>
            </a:extLst>
          </p:cNvPr>
          <p:cNvSpPr>
            <a:spLocks noGrp="1"/>
          </p:cNvSpPr>
          <p:nvPr>
            <p:ph type="body" sz="quarter" idx="11" hasCustomPrompt="1"/>
          </p:nvPr>
        </p:nvSpPr>
        <p:spPr>
          <a:xfrm>
            <a:off x="43434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8" name="Text Placeholder 7">
            <a:extLst>
              <a:ext uri="{FF2B5EF4-FFF2-40B4-BE49-F238E27FC236}">
                <a16:creationId xmlns:a16="http://schemas.microsoft.com/office/drawing/2014/main" id="{43B053A1-2A91-40C5-BD82-0F365310FB73}"/>
              </a:ext>
            </a:extLst>
          </p:cNvPr>
          <p:cNvSpPr>
            <a:spLocks noGrp="1"/>
          </p:cNvSpPr>
          <p:nvPr>
            <p:ph type="body" sz="quarter" idx="13" hasCustomPrompt="1"/>
          </p:nvPr>
        </p:nvSpPr>
        <p:spPr>
          <a:xfrm>
            <a:off x="457199"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Available soon</a:t>
            </a:r>
          </a:p>
        </p:txBody>
      </p:sp>
      <p:sp>
        <p:nvSpPr>
          <p:cNvPr id="9" name="Text Placeholder 7">
            <a:extLst>
              <a:ext uri="{FF2B5EF4-FFF2-40B4-BE49-F238E27FC236}">
                <a16:creationId xmlns:a16="http://schemas.microsoft.com/office/drawing/2014/main" id="{8A3B0237-AB47-4824-A603-A9225401C659}"/>
              </a:ext>
            </a:extLst>
          </p:cNvPr>
          <p:cNvSpPr>
            <a:spLocks noGrp="1"/>
          </p:cNvSpPr>
          <p:nvPr>
            <p:ph type="body" sz="quarter" idx="14" hasCustomPrompt="1"/>
          </p:nvPr>
        </p:nvSpPr>
        <p:spPr>
          <a:xfrm>
            <a:off x="43433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Later this year</a:t>
            </a:r>
          </a:p>
        </p:txBody>
      </p:sp>
      <p:sp>
        <p:nvSpPr>
          <p:cNvPr id="12" name="Text Placeholder 3">
            <a:extLst>
              <a:ext uri="{FF2B5EF4-FFF2-40B4-BE49-F238E27FC236}">
                <a16:creationId xmlns:a16="http://schemas.microsoft.com/office/drawing/2014/main" id="{CB000F6D-6C3C-414D-ADF4-BDC1A6BCD3EB}"/>
              </a:ext>
            </a:extLst>
          </p:cNvPr>
          <p:cNvSpPr>
            <a:spLocks noGrp="1"/>
          </p:cNvSpPr>
          <p:nvPr>
            <p:ph type="body" sz="quarter" idx="15" hasCustomPrompt="1"/>
          </p:nvPr>
        </p:nvSpPr>
        <p:spPr>
          <a:xfrm>
            <a:off x="8229600" y="1676400"/>
            <a:ext cx="3505200" cy="4876800"/>
          </a:xfrm>
          <a:solidFill>
            <a:srgbClr val="0078D4">
              <a:alpha val="20000"/>
            </a:srgbClr>
          </a:solidFill>
        </p:spPr>
        <p:txBody>
          <a:bodyPr lIns="182880" tIns="91440" rIns="182880">
            <a:noAutofit/>
          </a:bodyPr>
          <a:lstStyle>
            <a:lvl1pPr marL="0" marR="0" indent="0" algn="l" defTabSz="932742" rtl="0" eaLnBrk="1" fontAlgn="auto" latinLnBrk="0" hangingPunct="1">
              <a:lnSpc>
                <a:spcPct val="90000"/>
              </a:lnSpc>
              <a:spcBef>
                <a:spcPts val="1200"/>
              </a:spcBef>
              <a:spcAft>
                <a:spcPts val="600"/>
              </a:spcAft>
              <a:buClrTx/>
              <a:buSzPct val="90000"/>
              <a:buFont typeface="Arial" pitchFamily="34" charset="0"/>
              <a:buNone/>
              <a:tabLst/>
              <a:defRPr lang="en-US" sz="2000" kern="1200" spc="0" baseline="0" dirty="0" smtClean="0">
                <a:gradFill>
                  <a:gsLst>
                    <a:gs pos="1250">
                      <a:schemeClr val="tx1"/>
                    </a:gs>
                    <a:gs pos="99000">
                      <a:schemeClr val="tx1"/>
                    </a:gs>
                  </a:gsLst>
                  <a:lin ang="5400000" scaled="0"/>
                </a:gradFill>
                <a:latin typeface="+mj-lt"/>
                <a:ea typeface="+mn-ea"/>
                <a:cs typeface="+mn-cs"/>
              </a:defRPr>
            </a:lvl1pPr>
            <a:lvl2pPr>
              <a:spcBef>
                <a:spcPts val="0"/>
              </a:spcBef>
              <a:defRPr lang="en-US" sz="1800" kern="1200" spc="0" baseline="0" dirty="0" smtClean="0">
                <a:gradFill>
                  <a:gsLst>
                    <a:gs pos="1250">
                      <a:schemeClr val="tx2"/>
                    </a:gs>
                    <a:gs pos="100000">
                      <a:schemeClr val="tx2"/>
                    </a:gs>
                  </a:gsLst>
                  <a:lin ang="5400000" scaled="0"/>
                </a:gradFill>
                <a:latin typeface="+mn-lt"/>
                <a:ea typeface="+mn-ea"/>
                <a:cs typeface="+mn-cs"/>
              </a:defRPr>
            </a:lvl2pPr>
            <a:lvl3pPr marL="0" indent="0">
              <a:spcBef>
                <a:spcPts val="0"/>
              </a:spcBef>
              <a:spcAft>
                <a:spcPts val="600"/>
              </a:spcAft>
              <a:defRPr lang="en-US" sz="1200" kern="1200" spc="0" baseline="0" dirty="0" smtClean="0">
                <a:gradFill>
                  <a:gsLst>
                    <a:gs pos="1250">
                      <a:schemeClr val="tx2"/>
                    </a:gs>
                    <a:gs pos="100000">
                      <a:schemeClr val="tx2"/>
                    </a:gs>
                  </a:gsLst>
                  <a:lin ang="5400000" scaled="0"/>
                </a:gradFill>
                <a:latin typeface="+mn-lt"/>
                <a:ea typeface="+mn-ea"/>
                <a:cs typeface="+mn-cs"/>
              </a:defRPr>
            </a:lvl3pPr>
            <a:lvl4pPr>
              <a:defRPr sz="1200"/>
            </a:lvl4pPr>
            <a:lvl5pPr>
              <a:defRPr sz="1200"/>
            </a:lvl5pPr>
          </a:lstStyle>
          <a:p>
            <a:pPr marL="0" marR="0" lvl="0" indent="0" algn="l" defTabSz="932742" rtl="0" eaLnBrk="1" fontAlgn="auto" latinLnBrk="0" hangingPunct="1">
              <a:lnSpc>
                <a:spcPct val="90000"/>
              </a:lnSpc>
              <a:spcBef>
                <a:spcPts val="1200"/>
              </a:spcBef>
              <a:spcAft>
                <a:spcPts val="600"/>
              </a:spcAft>
              <a:buClrTx/>
              <a:buSzPct val="90000"/>
              <a:buFont typeface="Arial" pitchFamily="34" charset="0"/>
              <a:buNone/>
              <a:tabLst/>
              <a:defRPr/>
            </a:pPr>
            <a:r>
              <a:rPr lang="en-US" dirty="0"/>
              <a:t>Optional category [Level 1]</a:t>
            </a:r>
          </a:p>
          <a:p>
            <a:pPr marL="0" marR="0" lvl="1"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Announcement [Level 2]</a:t>
            </a:r>
          </a:p>
          <a:p>
            <a:pPr marL="0" marR="0" lvl="2" indent="0" algn="l" defTabSz="932742" rtl="0" eaLnBrk="1" fontAlgn="auto" latinLnBrk="0" hangingPunct="1">
              <a:lnSpc>
                <a:spcPct val="90000"/>
              </a:lnSpc>
              <a:spcBef>
                <a:spcPts val="0"/>
              </a:spcBef>
              <a:spcAft>
                <a:spcPts val="600"/>
              </a:spcAft>
              <a:buClrTx/>
              <a:buSzPct val="90000"/>
              <a:buFont typeface="Arial" pitchFamily="34" charset="0"/>
              <a:buNone/>
              <a:tabLst/>
            </a:pPr>
            <a:r>
              <a:rPr lang="en-US" dirty="0"/>
              <a:t>Optional description or information [Level 3]</a:t>
            </a:r>
          </a:p>
          <a:p>
            <a:pPr lvl="1"/>
            <a:r>
              <a:rPr lang="en-US" dirty="0"/>
              <a:t>Announcement [Level 2]</a:t>
            </a:r>
          </a:p>
          <a:p>
            <a:pPr lvl="2"/>
            <a:r>
              <a:rPr lang="en-US" dirty="0"/>
              <a:t>Optional description or information [Level 3]</a:t>
            </a:r>
          </a:p>
        </p:txBody>
      </p:sp>
      <p:sp>
        <p:nvSpPr>
          <p:cNvPr id="13" name="Text Placeholder 7">
            <a:extLst>
              <a:ext uri="{FF2B5EF4-FFF2-40B4-BE49-F238E27FC236}">
                <a16:creationId xmlns:a16="http://schemas.microsoft.com/office/drawing/2014/main" id="{38F7F621-4F17-4FC8-ABCE-6E43A36ACA34}"/>
              </a:ext>
            </a:extLst>
          </p:cNvPr>
          <p:cNvSpPr>
            <a:spLocks noGrp="1"/>
          </p:cNvSpPr>
          <p:nvPr>
            <p:ph type="body" sz="quarter" idx="16" hasCustomPrompt="1"/>
          </p:nvPr>
        </p:nvSpPr>
        <p:spPr>
          <a:xfrm>
            <a:off x="8229598" y="1143000"/>
            <a:ext cx="3505201" cy="533400"/>
          </a:xfrm>
          <a:solidFill>
            <a:srgbClr val="0078D4"/>
          </a:solidFill>
        </p:spPr>
        <p:txBody>
          <a:bodyPr lIns="182880" tIns="0" rIns="182880" anchor="ctr" anchorCtr="0">
            <a:noAutofit/>
          </a:bodyPr>
          <a:lstStyle>
            <a:lvl1pPr>
              <a:defRPr>
                <a:solidFill>
                  <a:schemeClr val="bg1"/>
                </a:solidFill>
                <a:latin typeface="+mj-lt"/>
              </a:defRPr>
            </a:lvl1pPr>
          </a:lstStyle>
          <a:p>
            <a:pPr lvl="0"/>
            <a:r>
              <a:rPr lang="en-US" dirty="0"/>
              <a:t>Top of mind</a:t>
            </a:r>
          </a:p>
        </p:txBody>
      </p:sp>
    </p:spTree>
    <p:extLst>
      <p:ext uri="{BB962C8B-B14F-4D97-AF65-F5344CB8AC3E}">
        <p14:creationId xmlns:p14="http://schemas.microsoft.com/office/powerpoint/2010/main" val="38210174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8" name="Text Box 3">
            <a:extLst>
              <a:ext uri="{FF2B5EF4-FFF2-40B4-BE49-F238E27FC236}">
                <a16:creationId xmlns:a16="http://schemas.microsoft.com/office/drawing/2014/main" id="{3BDDD9AA-B6B0-4803-872D-B1B80D263445}"/>
              </a:ext>
            </a:extLst>
          </p:cNvPr>
          <p:cNvSpPr txBox="1">
            <a:spLocks noChangeArrowheads="1"/>
          </p:cNvSpPr>
          <p:nvPr userDrawn="1"/>
        </p:nvSpPr>
        <p:spPr bwMode="blackWhite">
          <a:xfrm>
            <a:off x="269241" y="6099190"/>
            <a:ext cx="4482124"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14" name="Picture 13">
            <a:extLst>
              <a:ext uri="{FF2B5EF4-FFF2-40B4-BE49-F238E27FC236}">
                <a16:creationId xmlns:a16="http://schemas.microsoft.com/office/drawing/2014/main" id="{D526BE74-29FC-4E62-B174-F72E3EA72C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9033" y="184409"/>
            <a:ext cx="1933263" cy="866482"/>
          </a:xfrm>
          <a:prstGeom prst="rect">
            <a:avLst/>
          </a:prstGeom>
        </p:spPr>
      </p:pic>
      <p:pic>
        <p:nvPicPr>
          <p:cNvPr id="5" name="Picture 2" descr="https://encrypted-tbn0.gstatic.com/images?q=tbn:ANd9GcTjxqZ5MMFMgd37YpqpGcb3mR7AcTHbZOB9z1WoHvB3xs5d0UoTYg">
            <a:extLst>
              <a:ext uri="{FF2B5EF4-FFF2-40B4-BE49-F238E27FC236}">
                <a16:creationId xmlns:a16="http://schemas.microsoft.com/office/drawing/2014/main" id="{AA69B594-1DCC-45F9-AF36-F08A2D3A5BB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658350" y="5829107"/>
            <a:ext cx="2228850" cy="72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79663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peaker notes">
    <p:bg>
      <p:bgRef idx="1001">
        <a:schemeClr val="bg2"/>
      </p:bgRef>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18643" y="1189177"/>
            <a:ext cx="11354714" cy="2092881"/>
          </a:xfrm>
          <a:prstGeom prst="rect">
            <a:avLst/>
          </a:prstGeom>
        </p:spPr>
        <p:txBody>
          <a:bodyPr/>
          <a:lstStyle>
            <a:lvl1pPr marL="0" indent="0">
              <a:buClr>
                <a:schemeClr val="tx1"/>
              </a:buClr>
              <a:buSzPct val="90000"/>
              <a:buFont typeface="Arial" pitchFamily="34" charset="0"/>
              <a:buNone/>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290512" indent="0">
              <a:buClr>
                <a:schemeClr val="tx1"/>
              </a:buClr>
              <a:buSzPct val="90000"/>
              <a:buFont typeface="Arial" pitchFamily="34" charset="0"/>
              <a:buNone/>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571500" indent="0">
              <a:buClr>
                <a:schemeClr val="tx1"/>
              </a:buClr>
              <a:buSzPct val="90000"/>
              <a:buFont typeface="Arial" pitchFamily="34" charset="0"/>
              <a:buNone/>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62013" indent="0">
              <a:buClr>
                <a:schemeClr val="tx1"/>
              </a:buClr>
              <a:buSzPct val="90000"/>
              <a:buFont typeface="Arial" pitchFamily="34" charset="0"/>
              <a:buNone/>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090613" indent="0">
              <a:buClr>
                <a:schemeClr val="tx1"/>
              </a:buClr>
              <a:buSzPct val="90000"/>
              <a:buFont typeface="Arial" pitchFamily="34" charset="0"/>
              <a:buNone/>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64436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NDA Slide - Do Not Alter">
    <p:bg>
      <p:bgPr>
        <a:solidFill>
          <a:srgbClr val="002050"/>
        </a:solidFill>
        <a:effectLst/>
      </p:bgPr>
    </p:bg>
    <p:spTree>
      <p:nvGrpSpPr>
        <p:cNvPr id="1" name=""/>
        <p:cNvGrpSpPr/>
        <p:nvPr/>
      </p:nvGrpSpPr>
      <p:grpSpPr>
        <a:xfrm>
          <a:off x="0" y="0"/>
          <a:ext cx="0" cy="0"/>
          <a:chOff x="0" y="0"/>
          <a:chExt cx="0" cy="0"/>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82" name="Picture 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83" name="Picture 8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5" name="Content Placeholder 2"/>
          <p:cNvSpPr txBox="1">
            <a:spLocks/>
          </p:cNvSpPr>
          <p:nvPr/>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7" name="TextBox 6"/>
          <p:cNvSpPr txBox="1"/>
          <p:nvPr/>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6" y="2438284"/>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2" y="2438284"/>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5" y="2438284"/>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29" y="2438284"/>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7140" y="241958"/>
            <a:ext cx="11864622" cy="1799496"/>
          </a:xfrm>
          <a:prstGeom prst="rect">
            <a:avLst/>
          </a:prstGeom>
        </p:spPr>
        <p:txBody>
          <a:bodyPr lIns="248694" tIns="62174" rIns="248694" bIns="248694"/>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984" i="0" dirty="0">
                <a:solidFill>
                  <a:schemeClr val="bg1"/>
                </a:solidFill>
                <a:latin typeface="Segoe UI Light"/>
                <a:cs typeface="Segoe UI Light"/>
              </a:rPr>
              <a:t>Microsoft Confidential</a:t>
            </a:r>
          </a:p>
          <a:p>
            <a:pPr lvl="0">
              <a:spcBef>
                <a:spcPts val="0"/>
              </a:spcBef>
              <a:defRPr/>
            </a:pPr>
            <a:r>
              <a:rPr lang="en-US" sz="4080" i="1" dirty="0">
                <a:solidFill>
                  <a:schemeClr val="bg1"/>
                </a:solidFill>
                <a:latin typeface="Segoe UI Ligh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297678" y="6379834"/>
            <a:ext cx="1395659" cy="167418"/>
          </a:xfrm>
          <a:prstGeom prst="rect">
            <a:avLst/>
          </a:prstGeom>
          <a:noFill/>
        </p:spPr>
        <p:txBody>
          <a:bodyPr wrap="square" lIns="0" tIns="0" rIns="0" bIns="0" rtlCol="0" anchor="t">
            <a:spAutoFit/>
          </a:bodyPr>
          <a:lstStyle/>
          <a:p>
            <a:pPr algn="l"/>
            <a:r>
              <a:rPr lang="en-US" sz="1088">
                <a:solidFill>
                  <a:schemeClr val="bg1"/>
                </a:solidFill>
                <a:latin typeface="Segoe UI"/>
                <a:cs typeface="Segoe UI"/>
              </a:rPr>
              <a:t>Microsoft Confidential</a:t>
            </a:r>
          </a:p>
        </p:txBody>
      </p:sp>
    </p:spTree>
    <p:extLst>
      <p:ext uri="{BB962C8B-B14F-4D97-AF65-F5344CB8AC3E}">
        <p14:creationId xmlns:p14="http://schemas.microsoft.com/office/powerpoint/2010/main" val="184017355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Walk-in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3AC48-1A8B-4697-8FF1-944623C03EA3}"/>
              </a:ext>
            </a:extLst>
          </p:cNvPr>
          <p:cNvPicPr>
            <a:picLocks noChangeAspect="1"/>
          </p:cNvPicPr>
          <p:nvPr userDrawn="1"/>
        </p:nvPicPr>
        <p:blipFill>
          <a:blip r:embed="rId2"/>
          <a:stretch>
            <a:fillRect/>
          </a:stretch>
        </p:blipFill>
        <p:spPr>
          <a:xfrm>
            <a:off x="1623213" y="2014129"/>
            <a:ext cx="8945573" cy="2829742"/>
          </a:xfrm>
          <a:prstGeom prst="rect">
            <a:avLst/>
          </a:prstGeom>
        </p:spPr>
      </p:pic>
    </p:spTree>
    <p:extLst>
      <p:ext uri="{BB962C8B-B14F-4D97-AF65-F5344CB8AC3E}">
        <p14:creationId xmlns:p14="http://schemas.microsoft.com/office/powerpoint/2010/main" val="4958863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1.emf"/><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2.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8" Type="http://schemas.openxmlformats.org/officeDocument/2006/relationships/slideLayout" Target="../slideLayouts/slideLayout43.xml"/><Relationship Id="rId3"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theme" Target="../theme/theme3.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57200"/>
            <a:ext cx="11277602" cy="4431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57201" y="1142999"/>
            <a:ext cx="11277602" cy="1511183"/>
          </a:xfrm>
          <a:prstGeom prst="rect">
            <a:avLst/>
          </a:prstGeom>
        </p:spPr>
        <p:txBody>
          <a:bodyPr vert="horz" wrap="square" lIns="0" tIns="0" rIns="0" bIns="0" rtlCol="0">
            <a:spAutoFit/>
          </a:bodyPr>
          <a:lstStyle/>
          <a:p>
            <a:pPr marL="342900" lvl="0" indent="-342900"/>
            <a:r>
              <a:rPr lang="en-US"/>
              <a:t>Click to edit Master text styles</a:t>
            </a:r>
          </a:p>
          <a:p>
            <a:pPr marL="342900" lvl="1" indent="-342900"/>
            <a:r>
              <a:rPr lang="en-US"/>
              <a:t>Second level</a:t>
            </a:r>
          </a:p>
          <a:p>
            <a:pPr marL="342900" lvl="2" indent="-342900"/>
            <a:r>
              <a:rPr lang="en-US"/>
              <a:t>Third level</a:t>
            </a:r>
          </a:p>
          <a:p>
            <a:pPr marL="342900" lvl="3" indent="-342900"/>
            <a:r>
              <a:rPr lang="en-US"/>
              <a:t>Fourth level</a:t>
            </a:r>
          </a:p>
          <a:p>
            <a:pPr marL="342900" lvl="4" indent="-342900"/>
            <a:r>
              <a:rPr lang="en-US"/>
              <a:t>Fifth level</a:t>
            </a:r>
            <a:endParaRPr lang="en-US" dirty="0"/>
          </a:p>
        </p:txBody>
      </p:sp>
    </p:spTree>
    <p:extLst>
      <p:ext uri="{BB962C8B-B14F-4D97-AF65-F5344CB8AC3E}">
        <p14:creationId xmlns:p14="http://schemas.microsoft.com/office/powerpoint/2010/main" val="3570021225"/>
      </p:ext>
    </p:extLst>
  </p:cSld>
  <p:clrMap bg1="lt1" tx1="dk1" bg2="lt2" tx2="dk2" accent1="accent1" accent2="accent2" accent3="accent3" accent4="accent4" accent5="accent5" accent6="accent6" hlink="hlink" folHlink="folHlink"/>
  <p:sldLayoutIdLst>
    <p:sldLayoutId id="2147484715" r:id="rId1"/>
    <p:sldLayoutId id="2147484716" r:id="rId2"/>
    <p:sldLayoutId id="2147484717" r:id="rId3"/>
    <p:sldLayoutId id="2147484718" r:id="rId4"/>
    <p:sldLayoutId id="2147484719" r:id="rId5"/>
    <p:sldLayoutId id="2147484720" r:id="rId6"/>
    <p:sldLayoutId id="2147484721" r:id="rId7"/>
    <p:sldLayoutId id="2147484722" r:id="rId8"/>
    <p:sldLayoutId id="2147484723" r:id="rId9"/>
    <p:sldLayoutId id="2147484724" r:id="rId10"/>
    <p:sldLayoutId id="2147484725" r:id="rId11"/>
    <p:sldLayoutId id="2147484726" r:id="rId12"/>
    <p:sldLayoutId id="2147484727" r:id="rId13"/>
    <p:sldLayoutId id="2147484728" r:id="rId14"/>
    <p:sldLayoutId id="2147484729" r:id="rId15"/>
    <p:sldLayoutId id="2147484730" r:id="rId16"/>
    <p:sldLayoutId id="2147484731" r:id="rId17"/>
    <p:sldLayoutId id="2147484732" r:id="rId18"/>
    <p:sldLayoutId id="2147484733" r:id="rId19"/>
    <p:sldLayoutId id="2147484734" r:id="rId20"/>
    <p:sldLayoutId id="2147484735" r:id="rId21"/>
    <p:sldLayoutId id="2147484736" r:id="rId22"/>
    <p:sldLayoutId id="2147484737" r:id="rId23"/>
    <p:sldLayoutId id="2147484738" r:id="rId24"/>
    <p:sldLayoutId id="2147484739" r:id="rId25"/>
    <p:sldLayoutId id="2147484740" r:id="rId26"/>
    <p:sldLayoutId id="2147484741" r:id="rId27"/>
    <p:sldLayoutId id="2147484742" r:id="rId28"/>
  </p:sldLayoutIdLst>
  <p:transition>
    <p:fade/>
  </p:transition>
  <p:txStyles>
    <p:title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90000"/>
        </a:lnSpc>
        <a:spcBef>
          <a:spcPts val="1200"/>
        </a:spcBef>
        <a:spcAft>
          <a:spcPts val="0"/>
        </a:spcAft>
        <a:buClrTx/>
        <a:buSzPct val="90000"/>
        <a:buFont typeface="Arial" pitchFamily="34" charset="0"/>
        <a:buNone/>
        <a:tabLst/>
        <a:defRPr lang="en-US" sz="2600" kern="1200" spc="0" baseline="0">
          <a:gradFill>
            <a:gsLst>
              <a:gs pos="1250">
                <a:schemeClr val="tx1"/>
              </a:gs>
              <a:gs pos="99000">
                <a:schemeClr val="tx1"/>
              </a:gs>
            </a:gsLst>
            <a:lin ang="5400000" scaled="0"/>
          </a:gradFill>
          <a:latin typeface="+mn-lt"/>
          <a:ea typeface="+mn-ea"/>
          <a:cs typeface="+mn-cs"/>
        </a:defRPr>
      </a:lvl1pPr>
      <a:lvl2pPr marL="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2pPr>
      <a:lvl3pPr marL="2286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2000" kern="1200" spc="0" baseline="0">
          <a:gradFill>
            <a:gsLst>
              <a:gs pos="1250">
                <a:schemeClr val="tx2"/>
              </a:gs>
              <a:gs pos="100000">
                <a:schemeClr val="tx2"/>
              </a:gs>
            </a:gsLst>
            <a:lin ang="5400000" scaled="0"/>
          </a:gradFill>
          <a:latin typeface="+mn-lt"/>
          <a:ea typeface="+mn-ea"/>
          <a:cs typeface="+mn-cs"/>
        </a:defRPr>
      </a:lvl3pPr>
      <a:lvl4pPr marL="4572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a:gradFill>
            <a:gsLst>
              <a:gs pos="1250">
                <a:schemeClr val="tx2"/>
              </a:gs>
              <a:gs pos="100000">
                <a:schemeClr val="tx2"/>
              </a:gs>
            </a:gsLst>
            <a:lin ang="5400000" scaled="0"/>
          </a:gradFill>
          <a:latin typeface="+mn-lt"/>
          <a:ea typeface="+mn-ea"/>
          <a:cs typeface="+mn-cs"/>
        </a:defRPr>
      </a:lvl4pPr>
      <a:lvl5pPr marL="685800" marR="0" indent="0" algn="l" defTabSz="932742" rtl="0" eaLnBrk="1" fontAlgn="auto" latinLnBrk="0" hangingPunct="1">
        <a:lnSpc>
          <a:spcPct val="90000"/>
        </a:lnSpc>
        <a:spcBef>
          <a:spcPts val="300"/>
        </a:spcBef>
        <a:spcAft>
          <a:spcPts val="0"/>
        </a:spcAft>
        <a:buClrTx/>
        <a:buSzPct val="90000"/>
        <a:buFont typeface="Arial" pitchFamily="34" charset="0"/>
        <a:buNone/>
        <a:tabLst/>
        <a:defRPr lang="en-US" sz="1600" kern="1200" spc="0" baseline="0" dirty="0">
          <a:gradFill>
            <a:gsLst>
              <a:gs pos="1250">
                <a:schemeClr val="tx2"/>
              </a:gs>
              <a:gs pos="100000">
                <a:schemeClr val="tx2"/>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5ACBF0"/>
          </p15:clr>
        </p15:guide>
        <p15:guide id="2" pos="96">
          <p15:clr>
            <a:srgbClr val="5ACBF0"/>
          </p15:clr>
        </p15:guide>
        <p15:guide id="3" pos="672">
          <p15:clr>
            <a:srgbClr val="5ACBF0"/>
          </p15:clr>
        </p15:guide>
        <p15:guide id="4" pos="1248">
          <p15:clr>
            <a:srgbClr val="5ACBF0"/>
          </p15:clr>
        </p15:guide>
        <p15:guide id="5" pos="1824">
          <p15:clr>
            <a:srgbClr val="5ACBF0"/>
          </p15:clr>
        </p15:guide>
        <p15:guide id="6" pos="2400">
          <p15:clr>
            <a:srgbClr val="5ACBF0"/>
          </p15:clr>
        </p15:guide>
        <p15:guide id="7" pos="2976">
          <p15:clr>
            <a:srgbClr val="5ACBF0"/>
          </p15:clr>
        </p15:guide>
        <p15:guide id="8" pos="3552">
          <p15:clr>
            <a:srgbClr val="5ACBF0"/>
          </p15:clr>
        </p15:guide>
        <p15:guide id="9" pos="4122">
          <p15:clr>
            <a:srgbClr val="5ACBF0"/>
          </p15:clr>
        </p15:guide>
        <p15:guide id="10" pos="4704">
          <p15:clr>
            <a:srgbClr val="5ACBF0"/>
          </p15:clr>
        </p15:guide>
        <p15:guide id="11" pos="5280">
          <p15:clr>
            <a:srgbClr val="5ACBF0"/>
          </p15:clr>
        </p15:guide>
        <p15:guide id="12" pos="5856">
          <p15:clr>
            <a:srgbClr val="5ACBF0"/>
          </p15:clr>
        </p15:guide>
        <p15:guide id="13" pos="6432">
          <p15:clr>
            <a:srgbClr val="5ACBF0"/>
          </p15:clr>
        </p15:guide>
        <p15:guide id="14" pos="7008">
          <p15:clr>
            <a:srgbClr val="5ACBF0"/>
          </p15:clr>
        </p15:guide>
        <p15:guide id="15" pos="7584">
          <p15:clr>
            <a:srgbClr val="5ACBF0"/>
          </p15:clr>
        </p15:guide>
        <p15:guide id="16" pos="192">
          <p15:clr>
            <a:srgbClr val="C35EA4"/>
          </p15:clr>
        </p15:guide>
        <p15:guide id="17" pos="7488">
          <p15:clr>
            <a:srgbClr val="C35EA4"/>
          </p15:clr>
        </p15:guide>
        <p15:guide id="18" orient="horz" pos="720">
          <p15:clr>
            <a:srgbClr val="5ACBF0"/>
          </p15:clr>
        </p15:guide>
        <p15:guide id="19" orient="horz" pos="1296">
          <p15:clr>
            <a:srgbClr val="5ACBF0"/>
          </p15:clr>
        </p15:guide>
        <p15:guide id="20" orient="horz" pos="1872">
          <p15:clr>
            <a:srgbClr val="5ACBF0"/>
          </p15:clr>
        </p15:guide>
        <p15:guide id="21" orient="horz" pos="2442">
          <p15:clr>
            <a:srgbClr val="5ACBF0"/>
          </p15:clr>
        </p15:guide>
        <p15:guide id="22" orient="horz" pos="3024">
          <p15:clr>
            <a:srgbClr val="5ACBF0"/>
          </p15:clr>
        </p15:guide>
        <p15:guide id="23" orient="horz" pos="3600">
          <p15:clr>
            <a:srgbClr val="5ACBF0"/>
          </p15:clr>
        </p15:guide>
        <p15:guide id="24" orient="horz" pos="4176">
          <p15:clr>
            <a:srgbClr val="5ACBF0"/>
          </p15:clr>
        </p15:guide>
        <p15:guide id="25" orient="horz" pos="288">
          <p15:clr>
            <a:srgbClr val="C35EA4"/>
          </p15:clr>
        </p15:guide>
        <p15:guide id="26" orient="horz" pos="4128">
          <p15:clr>
            <a:srgbClr val="C35EA4"/>
          </p15:clr>
        </p15:guide>
        <p15:guide id="27" pos="288">
          <p15:clr>
            <a:srgbClr val="547EBF"/>
          </p15:clr>
        </p15:guide>
        <p15:guide id="28" pos="7392">
          <p15:clr>
            <a:srgbClr val="547EB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86.xml"/></Relationships>
</file>

<file path=ppt/slides/_rels/slide10.xml.rels><?xml version="1.0" encoding="UTF-8" standalone="yes"?>
<Relationships xmlns="http://schemas.openxmlformats.org/package/2006/relationships"><Relationship Id="rId8" Type="http://schemas.openxmlformats.org/officeDocument/2006/relationships/hyperlink" Target="https://docs.microsoft.com/en-us/yammer/manage-yammer-groups/yammer-live-events" TargetMode="External"/><Relationship Id="rId13" Type="http://schemas.openxmlformats.org/officeDocument/2006/relationships/image" Target="../media/image47.png"/><Relationship Id="rId3" Type="http://schemas.openxmlformats.org/officeDocument/2006/relationships/image" Target="../media/image46.png"/><Relationship Id="rId7" Type="http://schemas.openxmlformats.org/officeDocument/2006/relationships/hyperlink" Target="https://docs.microsoft.com/en-us/microsoftteams/dynamic-memberships" TargetMode="External"/><Relationship Id="rId12" Type="http://schemas.openxmlformats.org/officeDocument/2006/relationships/hyperlink" Target="https://techcommunity.microsoft.com/t5/Project-Blog/Announcing-Project-Roadmaps/ba-p/268466"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hyperlink" Target="https://docs.microsoft.com/en-us/MicrosoftTeams/guest-access" TargetMode="External"/><Relationship Id="rId11" Type="http://schemas.openxmlformats.org/officeDocument/2006/relationships/hyperlink" Target="https://techcommunity.microsoft.com/t5/Microsoft-Forms-Blog/Office-365-group-in-Microsoft-Forms/ba-p/200371" TargetMode="External"/><Relationship Id="rId5" Type="http://schemas.openxmlformats.org/officeDocument/2006/relationships/hyperlink" Target="https://techcommunity.microsoft.com/t5/Outlook-Blog/Designed-to-be-fast-The-Outlook-on-the-web-user-experience-gets/ba-p/234909" TargetMode="External"/><Relationship Id="rId10" Type="http://schemas.openxmlformats.org/officeDocument/2006/relationships/hyperlink" Target="https://techcommunity.microsoft.com/t5/Planner-Blog/New-Planner-capabilities-bring-task-management-directly-into/ba-p/192868" TargetMode="External"/><Relationship Id="rId4" Type="http://schemas.openxmlformats.org/officeDocument/2006/relationships/hyperlink" Target="https://docs.microsoft.com/en-us/sharepoint/planning-hub-sites" TargetMode="External"/><Relationship Id="rId9" Type="http://schemas.openxmlformats.org/officeDocument/2006/relationships/hyperlink" Target="https://docs.microsoft.com/en-us/microsoftteams/cloud-recording" TargetMode="External"/><Relationship Id="rId14" Type="http://schemas.openxmlformats.org/officeDocument/2006/relationships/image" Target="../media/image4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8" Type="http://schemas.openxmlformats.org/officeDocument/2006/relationships/hyperlink" Target="https://support.office.com/article/Office-365-Group-Expiration-Policy-8d253fe5-0e09-4b3c-8b5e-f48def064733?ui=en-US&amp;rs=en-US&amp;ad=US" TargetMode="External"/><Relationship Id="rId3" Type="http://schemas.openxmlformats.org/officeDocument/2006/relationships/hyperlink" Target="https://support.office.com/article/Manage-who-can-create-Office-365-Groups-4c46c8cb-17d0-44b5-9776-005fced8e618?ui=en-US&amp;rs=en-US&amp;ad=US" TargetMode="External"/><Relationship Id="rId7" Type="http://schemas.openxmlformats.org/officeDocument/2006/relationships/hyperlink" Target="https://support.office.com/article/Office-365-Groups-Naming-Policy-6ceca4d3-cad1-4532-9f0f-d469dfbbb552" TargetMode="External"/><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hyperlink" Target="http://aka.ms/whyupgradedls" TargetMode="External"/><Relationship Id="rId5" Type="http://schemas.openxmlformats.org/officeDocument/2006/relationships/hyperlink" Target="https://support.office.com/article/Overview-of-retention-policies-5e377752-700d-4870-9b6d-12bfc12d2423?ui=en-US&amp;rs=en-US&amp;ad=US" TargetMode="External"/><Relationship Id="rId10" Type="http://schemas.openxmlformats.org/officeDocument/2006/relationships/hyperlink" Target="https://support.office.com/article/Guest-access-to-Office-365-groups-Admin-Help-7c713d74-a144-4eab-92e7-d50df526ff96?ui=en-US&amp;rs=en-US&amp;ad=US" TargetMode="External"/><Relationship Id="rId4" Type="http://schemas.openxmlformats.org/officeDocument/2006/relationships/hyperlink" Target="https://support.office.com/article/Restore-a-deleted-Office-365-Group-b7c66b59-657a-4e1a-8aa0-8163b1f4eb54?ui=en-US&amp;rs=en-001&amp;ad=US" TargetMode="External"/><Relationship Id="rId9" Type="http://schemas.openxmlformats.org/officeDocument/2006/relationships/hyperlink" Target="https://support.office.com/article/Office-365-Reports-in-the-admin-center-Office-365-groups-a27f1a99-3557-4f85-9560-a28e3d822a4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support.office.com/article/Office-365-Groups-Naming-Policy-6ceca4d3-cad1-4532-9f0f-d469dfbbb552" TargetMode="External"/><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hyperlink" Target="https://support.office.com/article/Office-365-Group-Expiration-Policy-8d253fe5-0e09-4b3c-8b5e-f48def064733?ui=en-US&amp;rs=en-US&amp;ad=US" TargetMode="External"/><Relationship Id="rId2" Type="http://schemas.openxmlformats.org/officeDocument/2006/relationships/notesSlide" Target="../notesSlides/notesSlide12.xml"/><Relationship Id="rId1" Type="http://schemas.openxmlformats.org/officeDocument/2006/relationships/slideLayout" Target="../slideLayouts/slideLayout24.xml"/><Relationship Id="rId4" Type="http://schemas.openxmlformats.org/officeDocument/2006/relationships/hyperlink" Target="https://docs.microsoft.com/en-us/azure/active-directory/active-directory-groups-lifecycle-azure-portal"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office.com/en-us/article/Office-365-Adoption-Content-Pack-77ff780d-ab19-4553-adea-09cb65ad0f1f" TargetMode="External"/><Relationship Id="rId7"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13.xml"/><Relationship Id="rId1" Type="http://schemas.openxmlformats.org/officeDocument/2006/relationships/slideLayout" Target="../slideLayouts/slideLayout24.xml"/><Relationship Id="rId6" Type="http://schemas.openxmlformats.org/officeDocument/2006/relationships/hyperlink" Target="https://gallery.technet.microsoft.com/office/Office-365-Groups-Report-7e3e161b" TargetMode="External"/><Relationship Id="rId5" Type="http://schemas.openxmlformats.org/officeDocument/2006/relationships/hyperlink" Target="https://developer.microsoft.com/en-us/graph/docs/api-reference/v1.0/resources/office_365_groups_activity_reports" TargetMode="External"/><Relationship Id="rId4" Type="http://schemas.openxmlformats.org/officeDocument/2006/relationships/hyperlink" Target="https://docs.microsoft.com/en-us/azure/active-directory/active-directory-reporting-power-bi-content-pack-how-to"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support.office.com/article/Office-365-Groups-Naming-Policy-6ceca4d3-cad1-4532-9f0f-d469dfbbb552" TargetMode="External"/><Relationship Id="rId13" Type="http://schemas.openxmlformats.org/officeDocument/2006/relationships/hyperlink" Target="https://docs.microsoft.com/en-us/power-bi/service-create-the-new-workspaces" TargetMode="External"/><Relationship Id="rId3" Type="http://schemas.openxmlformats.org/officeDocument/2006/relationships/hyperlink" Target="https://docs.microsoft.com/en-us/sharepoint/dev/features/groupify/groupify-overview" TargetMode="External"/><Relationship Id="rId7" Type="http://schemas.openxmlformats.org/officeDocument/2006/relationships/hyperlink" Target="https://techcommunity.microsoft.com/t5/Office-365-Groups/New-Feature-Office-365-Groups-Naming-Policy-is-Generally/m-p/363416#M6030" TargetMode="External"/><Relationship Id="rId12" Type="http://schemas.openxmlformats.org/officeDocument/2006/relationships/hyperlink" Target="https://blogs.technet.microsoft.com/exchange/2017/09/25/migrate-your-public-folders-to-office-365-groups/" TargetMode="External"/><Relationship Id="rId2" Type="http://schemas.openxmlformats.org/officeDocument/2006/relationships/image" Target="../media/image46.png"/><Relationship Id="rId1" Type="http://schemas.openxmlformats.org/officeDocument/2006/relationships/slideLayout" Target="../slideLayouts/slideLayout20.xml"/><Relationship Id="rId6" Type="http://schemas.openxmlformats.org/officeDocument/2006/relationships/hyperlink" Target="https://support.office.com/en-us/article/manage-sites-in-the-new-sharepoint-admin-center-d8c63491-0410-405c-880a-8cef7fa4480a?ui=en-US&amp;rs=en-US&amp;ad=US" TargetMode="External"/><Relationship Id="rId11" Type="http://schemas.openxmlformats.org/officeDocument/2006/relationships/hyperlink" Target="https://techcommunity.microsoft.com/t5/Security-Privacy-and-Compliance/Get-global-data-location-controls-with-Multi-Geo-Capabilities-in/ba-p/182710" TargetMode="External"/><Relationship Id="rId5" Type="http://schemas.openxmlformats.org/officeDocument/2006/relationships/hyperlink" Target="https://docs.microsoft.com/en-us/powershell/module/exchange/users-and-groups/set-unifiedgroup?view=exchange-ps" TargetMode="External"/><Relationship Id="rId15" Type="http://schemas.openxmlformats.org/officeDocument/2006/relationships/image" Target="../media/image50.png"/><Relationship Id="rId10" Type="http://schemas.openxmlformats.org/officeDocument/2006/relationships/hyperlink" Target="https://support.office.com/en-us/article/Guest-access-in-Microsoft-Planner-cc5d7f96-dced-4da4-ab62-08c72d9759c6" TargetMode="External"/><Relationship Id="rId4" Type="http://schemas.openxmlformats.org/officeDocument/2006/relationships/hyperlink" Target="https://support.office.com/en-us/article/enable-microsoft-365-usage-analytics-9db96e9f-a622-4d5d-b134-09dcace55b6a?ui=en-US&amp;rs=en-US&amp;ad=US" TargetMode="External"/><Relationship Id="rId9" Type="http://schemas.openxmlformats.org/officeDocument/2006/relationships/hyperlink" Target="https://docs.microsoft.com/en-us/MicrosoftTeams/guest-access" TargetMode="External"/><Relationship Id="rId14" Type="http://schemas.openxmlformats.org/officeDocument/2006/relationships/image" Target="../media/image4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9.xml"/></Relationships>
</file>

<file path=ppt/slides/_rels/slide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71.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azure/active-directory/b2b/google-federation" TargetMode="External"/><Relationship Id="rId3" Type="http://schemas.openxmlformats.org/officeDocument/2006/relationships/hyperlink" Target="https://support.office.com/article/Guest-access-in-Office-365-Groups-bfc7a840-868f-4fd6-a390-f347bf51aff6" TargetMode="External"/><Relationship Id="rId7" Type="http://schemas.openxmlformats.org/officeDocument/2006/relationships/hyperlink" Target="https://docs.microsoft.com/en-us/azure/active-directory/active-directory-tou"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s://docs.microsoft.com/en-us/azure/active-directory/b2b/delegate-invitations" TargetMode="External"/><Relationship Id="rId5" Type="http://schemas.openxmlformats.org/officeDocument/2006/relationships/hyperlink" Target="https://docs.microsoft.com/en-us/azure/active-directory/active-directory-azure-ad-controls-perform-access-review" TargetMode="External"/><Relationship Id="rId4" Type="http://schemas.openxmlformats.org/officeDocument/2006/relationships/hyperlink" Target="https://support.office.com/article/Guest-access-to-Office-365-groups-Admin-Help-7c713d74-a144-4eab-92e7-d50df526ff96?ui=en-US&amp;rs=en-US&amp;ad=US"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4.xml"/><Relationship Id="rId6" Type="http://schemas.openxmlformats.org/officeDocument/2006/relationships/image" Target="../media/image55.sv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sv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en-us/azure/active-directory/active-directory-accessmanagement-groups-settings-cmdlets" TargetMode="External"/><Relationship Id="rId2" Type="http://schemas.openxmlformats.org/officeDocument/2006/relationships/notesSlide" Target="../notesSlides/notesSlide21.xml"/><Relationship Id="rId1" Type="http://schemas.openxmlformats.org/officeDocument/2006/relationships/slideLayout" Target="../slideLayouts/slideLayout24.xml"/><Relationship Id="rId6" Type="http://schemas.openxmlformats.org/officeDocument/2006/relationships/hyperlink" Target="https://support.office.com/article/Search-the-audit-log-in-the-Office-365-Security-Compliance-Center-0d4d0f35-390b-4518-800e-0c7ec95e946c#PickTab=BYB" TargetMode="External"/><Relationship Id="rId5" Type="http://schemas.openxmlformats.org/officeDocument/2006/relationships/hyperlink" Target="https://support.office.com/article/Overview-of-labels-af398293-c69d-465e-a249-d74561552d30?ui=en-US&amp;rs=en-US&amp;ad=US" TargetMode="External"/><Relationship Id="rId4" Type="http://schemas.openxmlformats.org/officeDocument/2006/relationships/hyperlink" Target="https://support.office.com/article/Overview-of-retention-policies-5e377752-700d-4870-9b6d-12bfc12d2423?ui=en-US&amp;rs=en-US&amp;ad=U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hyperlink" Target="https://www.sharepointconference.com/#!/session/Best%20practices%20and%20what's%20new%20for%20managing%20Office%20365%20Groups/3861" TargetMode="External"/><Relationship Id="rId1" Type="http://schemas.openxmlformats.org/officeDocument/2006/relationships/slideLayout" Target="../slideLayouts/slideLayout7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hyperlink" Target="https://blog.atwork.at/post/2018/11/25/Office-365-Groups-Governance-Toolkit-Part-1-Overview" TargetMode="External"/><Relationship Id="rId2" Type="http://schemas.openxmlformats.org/officeDocument/2006/relationships/image" Target="../media/image76.png"/><Relationship Id="rId1" Type="http://schemas.openxmlformats.org/officeDocument/2006/relationships/slideLayout" Target="../slideLayouts/slideLayout20.xml"/><Relationship Id="rId4" Type="http://schemas.openxmlformats.org/officeDocument/2006/relationships/hyperlink" Target="https://github.com/martinagrom/"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hyperlink" Target="https://www.microsoft.com/itshowcase/Article/Content/1036/A-foundation-for-modern-collaboration-Microsoft-365-bolsters-teamwork"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49.xml.rels><?xml version="1.0" encoding="UTF-8" standalone="yes"?>
<Relationships xmlns="http://schemas.openxmlformats.org/package/2006/relationships"><Relationship Id="rId8" Type="http://schemas.openxmlformats.org/officeDocument/2006/relationships/hyperlink" Target="https://office.com/roadmap" TargetMode="External"/><Relationship Id="rId3" Type="http://schemas.openxmlformats.org/officeDocument/2006/relationships/hyperlink" Target="http://aka.ms/O365g" TargetMode="External"/><Relationship Id="rId7" Type="http://schemas.openxmlformats.org/officeDocument/2006/relationships/hyperlink" Target="https://aka.ms/O365GGraph" TargetMode="External"/><Relationship Id="rId2" Type="http://schemas.openxmlformats.org/officeDocument/2006/relationships/image" Target="../media/image77.jpeg"/><Relationship Id="rId1" Type="http://schemas.openxmlformats.org/officeDocument/2006/relationships/slideLayout" Target="../slideLayouts/slideLayout24.xml"/><Relationship Id="rId6" Type="http://schemas.openxmlformats.org/officeDocument/2006/relationships/hyperlink" Target="fasttrack.microsoft.com/office" TargetMode="External"/><Relationship Id="rId5" Type="http://schemas.openxmlformats.org/officeDocument/2006/relationships/hyperlink" Target="http://aka.ms/O365uv" TargetMode="External"/><Relationship Id="rId4" Type="http://schemas.openxmlformats.org/officeDocument/2006/relationships/hyperlink" Target="http://aka.ms/O365ng" TargetMode="External"/><Relationship Id="rId9" Type="http://schemas.openxmlformats.org/officeDocument/2006/relationships/hyperlink" Target="https://github.com/martinagr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8.png"/><Relationship Id="rId1" Type="http://schemas.openxmlformats.org/officeDocument/2006/relationships/slideLayout" Target="../slideLayouts/slideLayout8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8.png"/><Relationship Id="rId1" Type="http://schemas.openxmlformats.org/officeDocument/2006/relationships/slideLayout" Target="../slideLayouts/slideLayout86.xml"/></Relationships>
</file>

<file path=ppt/slides/_rels/slide6.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E209D-3480-4DD3-BB99-6E6012FE7E71}"/>
              </a:ext>
            </a:extLst>
          </p:cNvPr>
          <p:cNvPicPr>
            <a:picLocks noChangeAspect="1"/>
          </p:cNvPicPr>
          <p:nvPr/>
        </p:nvPicPr>
        <p:blipFill>
          <a:blip r:embed="rId3"/>
          <a:stretch>
            <a:fillRect/>
          </a:stretch>
        </p:blipFill>
        <p:spPr>
          <a:xfrm>
            <a:off x="1533525" y="1985962"/>
            <a:ext cx="9124950" cy="2886075"/>
          </a:xfrm>
          <a:prstGeom prst="rect">
            <a:avLst/>
          </a:prstGeom>
        </p:spPr>
      </p:pic>
    </p:spTree>
    <p:extLst>
      <p:ext uri="{BB962C8B-B14F-4D97-AF65-F5344CB8AC3E}">
        <p14:creationId xmlns:p14="http://schemas.microsoft.com/office/powerpoint/2010/main" val="18719047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E38CF6-8D36-44AA-BD5B-E5CA6ACAA30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92688" y="4589983"/>
            <a:ext cx="6839368" cy="1544117"/>
          </a:xfrm>
          <a:prstGeom prst="rect">
            <a:avLst/>
          </a:prstGeom>
        </p:spPr>
      </p:pic>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nchor="t"/>
          <a:lstStyle/>
          <a:p>
            <a:r>
              <a:rPr lang="en-US" dirty="0"/>
              <a:t>Groups Ecosystem Innovations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400123" y="1350480"/>
            <a:ext cx="5695877" cy="5201424"/>
          </a:xfrm>
        </p:spPr>
        <p:txBody>
          <a:bodyPr/>
          <a:lstStyle/>
          <a:p>
            <a:pPr>
              <a:spcBef>
                <a:spcPts val="0"/>
              </a:spcBef>
              <a:spcAft>
                <a:spcPts val="1200"/>
              </a:spcAft>
            </a:pPr>
            <a:r>
              <a:rPr lang="en-US" sz="2000" dirty="0">
                <a:latin typeface="+mj-lt"/>
              </a:rPr>
              <a:t>SharePoint: </a:t>
            </a:r>
            <a:r>
              <a:rPr lang="en-US" sz="1800" dirty="0">
                <a:latin typeface="+mn-lt"/>
              </a:rPr>
              <a:t>create group from existing site, </a:t>
            </a:r>
            <a:r>
              <a:rPr lang="en-US" sz="1800" dirty="0">
                <a:latin typeface="+mn-lt"/>
                <a:hlinkClick r:id="rId4"/>
              </a:rPr>
              <a:t>hub sites</a:t>
            </a:r>
            <a:r>
              <a:rPr lang="en-US" sz="1800" dirty="0">
                <a:latin typeface="+mn-lt"/>
              </a:rPr>
              <a:t>,</a:t>
            </a:r>
            <a:br>
              <a:rPr lang="en-US" sz="1800" dirty="0">
                <a:latin typeface="+mn-lt"/>
              </a:rPr>
            </a:br>
            <a:r>
              <a:rPr lang="en-US" sz="1800" dirty="0">
                <a:latin typeface="+mn-lt"/>
              </a:rPr>
              <a:t>create Teams from SharePoint </a:t>
            </a:r>
          </a:p>
          <a:p>
            <a:pPr lvl="0">
              <a:spcBef>
                <a:spcPts val="0"/>
              </a:spcBef>
              <a:spcAft>
                <a:spcPts val="1200"/>
              </a:spcAft>
            </a:pPr>
            <a:r>
              <a:rPr lang="en-US" sz="2000" dirty="0">
                <a:gradFill>
                  <a:gsLst>
                    <a:gs pos="1250">
                      <a:srgbClr val="1A1A1A"/>
                    </a:gs>
                    <a:gs pos="100000">
                      <a:srgbClr val="1A1A1A"/>
                    </a:gs>
                  </a:gsLst>
                  <a:lin ang="5400000" scaled="0"/>
                </a:gradFill>
                <a:latin typeface="Segoe UI Semibold"/>
              </a:rPr>
              <a:t>Outlook: </a:t>
            </a:r>
            <a:r>
              <a:rPr lang="en-US" sz="1800" dirty="0">
                <a:gradFill>
                  <a:gsLst>
                    <a:gs pos="1250">
                      <a:srgbClr val="1A1A1A"/>
                    </a:gs>
                    <a:gs pos="100000">
                      <a:srgbClr val="1A1A1A"/>
                    </a:gs>
                  </a:gsLst>
                  <a:lin ang="5400000" scaled="0"/>
                </a:gradFill>
                <a:latin typeface="Segoe UI"/>
              </a:rPr>
              <a:t>SharePoint files view on the web, </a:t>
            </a:r>
            <a:r>
              <a:rPr lang="en-US" sz="1800" dirty="0">
                <a:gradFill>
                  <a:gsLst>
                    <a:gs pos="1250">
                      <a:srgbClr val="1A1A1A"/>
                    </a:gs>
                    <a:gs pos="100000">
                      <a:srgbClr val="1A1A1A"/>
                    </a:gs>
                  </a:gsLst>
                  <a:lin ang="5400000" scaled="0"/>
                </a:gradFill>
                <a:latin typeface="Segoe UI"/>
                <a:hlinkClick r:id="rId5"/>
              </a:rPr>
              <a:t>my groups</a:t>
            </a:r>
            <a:r>
              <a:rPr lang="en-US" sz="1800" dirty="0">
                <a:gradFill>
                  <a:gsLst>
                    <a:gs pos="1250">
                      <a:srgbClr val="1A1A1A"/>
                    </a:gs>
                    <a:gs pos="100000">
                      <a:srgbClr val="1A1A1A"/>
                    </a:gs>
                  </a:gsLst>
                  <a:lin ang="5400000" scaled="0"/>
                </a:gradFill>
                <a:latin typeface="Segoe UI"/>
              </a:rPr>
              <a:t>*, subscription settings, private-by-default </a:t>
            </a:r>
          </a:p>
          <a:p>
            <a:pPr lvl="0">
              <a:spcBef>
                <a:spcPts val="0"/>
              </a:spcBef>
              <a:spcAft>
                <a:spcPts val="1200"/>
              </a:spcAft>
            </a:pPr>
            <a:r>
              <a:rPr lang="en-US" sz="2000" dirty="0">
                <a:gradFill>
                  <a:gsLst>
                    <a:gs pos="1250">
                      <a:srgbClr val="1A1A1A"/>
                    </a:gs>
                    <a:gs pos="100000">
                      <a:srgbClr val="1A1A1A"/>
                    </a:gs>
                  </a:gsLst>
                  <a:lin ang="5400000" scaled="0"/>
                </a:gradFill>
                <a:latin typeface="Segoe UI Semibold"/>
              </a:rPr>
              <a:t>Microsoft Teams: </a:t>
            </a:r>
            <a:r>
              <a:rPr lang="en-US" sz="1800" dirty="0">
                <a:gradFill>
                  <a:gsLst>
                    <a:gs pos="1250">
                      <a:srgbClr val="1A1A1A"/>
                    </a:gs>
                    <a:gs pos="100000">
                      <a:srgbClr val="1A1A1A"/>
                    </a:gs>
                  </a:gsLst>
                  <a:lin ang="5400000" scaled="0"/>
                </a:gradFill>
                <a:latin typeface="Segoe UI"/>
              </a:rPr>
              <a:t>hidden from Outlook, </a:t>
            </a:r>
            <a:r>
              <a:rPr lang="en-US" sz="1800" dirty="0">
                <a:gradFill>
                  <a:gsLst>
                    <a:gs pos="1250">
                      <a:srgbClr val="1A1A1A"/>
                    </a:gs>
                    <a:gs pos="100000">
                      <a:srgbClr val="1A1A1A"/>
                    </a:gs>
                  </a:gsLst>
                  <a:lin ang="5400000" scaled="0"/>
                </a:gradFill>
                <a:latin typeface="Segoe UI"/>
                <a:hlinkClick r:id="rId6"/>
              </a:rPr>
              <a:t>guests</a:t>
            </a:r>
            <a:r>
              <a:rPr lang="en-US" sz="1800" dirty="0">
                <a:gradFill>
                  <a:gsLst>
                    <a:gs pos="1250">
                      <a:srgbClr val="1A1A1A"/>
                    </a:gs>
                    <a:gs pos="100000">
                      <a:srgbClr val="1A1A1A"/>
                    </a:gs>
                  </a:gsLst>
                  <a:lin ang="5400000" scaled="0"/>
                </a:gradFill>
                <a:latin typeface="Segoe UI"/>
              </a:rPr>
              <a:t>, </a:t>
            </a:r>
            <a:r>
              <a:rPr lang="en-US" sz="1800" dirty="0">
                <a:gradFill>
                  <a:gsLst>
                    <a:gs pos="1250">
                      <a:srgbClr val="1A1A1A"/>
                    </a:gs>
                    <a:gs pos="100000">
                      <a:srgbClr val="1A1A1A"/>
                    </a:gs>
                  </a:gsLst>
                  <a:lin ang="5400000" scaled="0"/>
                </a:gradFill>
                <a:latin typeface="Segoe UI"/>
                <a:hlinkClick r:id="rId7"/>
              </a:rPr>
              <a:t>dynamic membership</a:t>
            </a:r>
            <a:r>
              <a:rPr lang="en-US" sz="1800" dirty="0">
                <a:gradFill>
                  <a:gsLst>
                    <a:gs pos="1250">
                      <a:srgbClr val="1A1A1A"/>
                    </a:gs>
                    <a:gs pos="100000">
                      <a:srgbClr val="1A1A1A"/>
                    </a:gs>
                  </a:gsLst>
                  <a:lin ang="5400000" scaled="0"/>
                </a:gradFill>
                <a:latin typeface="Segoe UI"/>
              </a:rPr>
              <a:t> support</a:t>
            </a:r>
          </a:p>
          <a:p>
            <a:pPr>
              <a:spcBef>
                <a:spcPts val="0"/>
              </a:spcBef>
              <a:spcAft>
                <a:spcPts val="1200"/>
              </a:spcAft>
            </a:pPr>
            <a:r>
              <a:rPr lang="en-US" sz="2000" dirty="0">
                <a:gradFill>
                  <a:gsLst>
                    <a:gs pos="1250">
                      <a:srgbClr val="1A1A1A"/>
                    </a:gs>
                    <a:gs pos="100000">
                      <a:srgbClr val="1A1A1A"/>
                    </a:gs>
                  </a:gsLst>
                  <a:lin ang="5400000" scaled="0"/>
                </a:gradFill>
                <a:latin typeface="Segoe UI Semibold"/>
              </a:rPr>
              <a:t>Yammer: </a:t>
            </a:r>
            <a:r>
              <a:rPr lang="en-US" sz="1800" dirty="0">
                <a:latin typeface="+mn-lt"/>
              </a:rPr>
              <a:t>live </a:t>
            </a:r>
            <a:r>
              <a:rPr lang="en-US" sz="1800" dirty="0">
                <a:latin typeface="+mn-lt"/>
                <a:hlinkClick r:id="rId8"/>
              </a:rPr>
              <a:t>events</a:t>
            </a:r>
            <a:r>
              <a:rPr lang="en-US" sz="1800" dirty="0">
                <a:latin typeface="+mn-lt"/>
              </a:rPr>
              <a:t>*, files in SharePoint*</a:t>
            </a:r>
          </a:p>
          <a:p>
            <a:pPr>
              <a:spcBef>
                <a:spcPts val="0"/>
              </a:spcBef>
              <a:spcAft>
                <a:spcPts val="1200"/>
              </a:spcAft>
            </a:pPr>
            <a:r>
              <a:rPr lang="en-US" sz="2000" dirty="0">
                <a:latin typeface="+mj-lt"/>
              </a:rPr>
              <a:t>Microsoft Stream: </a:t>
            </a:r>
            <a:r>
              <a:rPr lang="en-US" sz="1800" dirty="0">
                <a:latin typeface="+mn-lt"/>
              </a:rPr>
              <a:t>cloud </a:t>
            </a:r>
            <a:r>
              <a:rPr lang="en-US" sz="1800" dirty="0">
                <a:latin typeface="+mn-lt"/>
                <a:hlinkClick r:id="rId9"/>
              </a:rPr>
              <a:t>recordings</a:t>
            </a:r>
            <a:r>
              <a:rPr lang="en-US" sz="1800" dirty="0">
                <a:latin typeface="+mn-lt"/>
              </a:rPr>
              <a:t> for </a:t>
            </a:r>
            <a:br>
              <a:rPr lang="en-US" sz="1800" dirty="0">
                <a:latin typeface="+mn-lt"/>
              </a:rPr>
            </a:br>
            <a:r>
              <a:rPr lang="en-US" sz="1800" dirty="0">
                <a:latin typeface="+mn-lt"/>
              </a:rPr>
              <a:t>meetings in Microsoft Teams*</a:t>
            </a:r>
            <a:endParaRPr lang="en-US" sz="2000" dirty="0">
              <a:latin typeface="+mn-lt"/>
            </a:endParaRPr>
          </a:p>
          <a:p>
            <a:pPr>
              <a:spcBef>
                <a:spcPts val="0"/>
              </a:spcBef>
              <a:spcAft>
                <a:spcPts val="1200"/>
              </a:spcAft>
            </a:pPr>
            <a:r>
              <a:rPr lang="en-US" sz="2000" dirty="0">
                <a:latin typeface="+mj-lt"/>
              </a:rPr>
              <a:t>Microsoft Planner: </a:t>
            </a:r>
            <a:r>
              <a:rPr lang="en-US" sz="1800" dirty="0">
                <a:latin typeface="+mn-lt"/>
              </a:rPr>
              <a:t>guests, SharePoint </a:t>
            </a:r>
            <a:r>
              <a:rPr lang="en-US" sz="1800" dirty="0">
                <a:latin typeface="+mn-lt"/>
                <a:hlinkClick r:id="rId10"/>
              </a:rPr>
              <a:t>web part</a:t>
            </a:r>
            <a:r>
              <a:rPr lang="en-US" sz="1800" dirty="0">
                <a:latin typeface="+mn-lt"/>
              </a:rPr>
              <a:t>, </a:t>
            </a:r>
            <a:br>
              <a:rPr lang="en-US" sz="1800" dirty="0">
                <a:latin typeface="+mn-lt"/>
              </a:rPr>
            </a:br>
            <a:r>
              <a:rPr lang="en-US" sz="1800" dirty="0">
                <a:latin typeface="+mn-lt"/>
              </a:rPr>
              <a:t>schedule view, filters, copy plan</a:t>
            </a:r>
            <a:endParaRPr lang="en-US" sz="2000" dirty="0">
              <a:latin typeface="+mn-lt"/>
            </a:endParaRPr>
          </a:p>
          <a:p>
            <a:pPr>
              <a:spcBef>
                <a:spcPts val="0"/>
              </a:spcBef>
              <a:spcAft>
                <a:spcPts val="1200"/>
              </a:spcAft>
            </a:pPr>
            <a:r>
              <a:rPr lang="en-US" sz="2000" dirty="0">
                <a:latin typeface="+mj-lt"/>
              </a:rPr>
              <a:t>Microsoft Forms: </a:t>
            </a:r>
            <a:r>
              <a:rPr lang="en-US" sz="1800" dirty="0">
                <a:latin typeface="+mn-lt"/>
                <a:hlinkClick r:id="rId11"/>
              </a:rPr>
              <a:t>integration</a:t>
            </a:r>
            <a:r>
              <a:rPr lang="en-US" sz="1800" dirty="0">
                <a:latin typeface="+mn-lt"/>
              </a:rPr>
              <a:t> to Office 365 Groups</a:t>
            </a:r>
            <a:endParaRPr lang="en-US" sz="2000" dirty="0">
              <a:latin typeface="+mn-lt"/>
            </a:endParaRPr>
          </a:p>
          <a:p>
            <a:pPr>
              <a:spcBef>
                <a:spcPts val="0"/>
              </a:spcBef>
              <a:spcAft>
                <a:spcPts val="1200"/>
              </a:spcAft>
            </a:pPr>
            <a:r>
              <a:rPr lang="en-US" sz="2000" dirty="0">
                <a:latin typeface="+mj-lt"/>
              </a:rPr>
              <a:t>Microsoft Project: </a:t>
            </a:r>
            <a:r>
              <a:rPr lang="en-US" sz="1800" dirty="0">
                <a:latin typeface="+mn-lt"/>
              </a:rPr>
              <a:t>Office 365 Groups </a:t>
            </a:r>
            <a:r>
              <a:rPr lang="en-US" sz="1800" dirty="0">
                <a:latin typeface="+mn-lt"/>
                <a:hlinkClick r:id="rId12"/>
              </a:rPr>
              <a:t>integration</a:t>
            </a:r>
            <a:r>
              <a:rPr lang="en-US" sz="1800" dirty="0">
                <a:latin typeface="+mn-lt"/>
              </a:rPr>
              <a:t> to Project Roadmaps</a:t>
            </a:r>
          </a:p>
        </p:txBody>
      </p:sp>
      <p:sp>
        <p:nvSpPr>
          <p:cNvPr id="5" name="TextBox 4">
            <a:extLst>
              <a:ext uri="{FF2B5EF4-FFF2-40B4-BE49-F238E27FC236}">
                <a16:creationId xmlns:a16="http://schemas.microsoft.com/office/drawing/2014/main" id="{9CE3F3A6-8F21-4B4F-958F-8E447C4BF43A}"/>
              </a:ext>
            </a:extLst>
          </p:cNvPr>
          <p:cNvSpPr txBox="1"/>
          <p:nvPr/>
        </p:nvSpPr>
        <p:spPr>
          <a:xfrm>
            <a:off x="9404059" y="6551904"/>
            <a:ext cx="2787941" cy="215444"/>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rPr>
              <a:t>* Preview or early release feature.</a:t>
            </a:r>
          </a:p>
        </p:txBody>
      </p:sp>
      <p:grpSp>
        <p:nvGrpSpPr>
          <p:cNvPr id="2" name="Group 1">
            <a:extLst>
              <a:ext uri="{FF2B5EF4-FFF2-40B4-BE49-F238E27FC236}">
                <a16:creationId xmlns:a16="http://schemas.microsoft.com/office/drawing/2014/main" id="{F2E63792-7C7F-4D25-96C8-186777581972}"/>
              </a:ext>
            </a:extLst>
          </p:cNvPr>
          <p:cNvGrpSpPr/>
          <p:nvPr/>
        </p:nvGrpSpPr>
        <p:grpSpPr>
          <a:xfrm>
            <a:off x="6361299" y="1260147"/>
            <a:ext cx="5102145" cy="3649335"/>
            <a:chOff x="6380415" y="1334489"/>
            <a:chExt cx="5102145" cy="3649335"/>
          </a:xfrm>
        </p:grpSpPr>
        <p:pic>
          <p:nvPicPr>
            <p:cNvPr id="10" name="Picture 9">
              <a:extLst>
                <a:ext uri="{FF2B5EF4-FFF2-40B4-BE49-F238E27FC236}">
                  <a16:creationId xmlns:a16="http://schemas.microsoft.com/office/drawing/2014/main" id="{59E5C4B1-1FE8-4C93-A5EE-BCCA1EF6BD00}"/>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6380415" y="1334489"/>
              <a:ext cx="5102145" cy="3649335"/>
            </a:xfrm>
            <a:prstGeom prst="rect">
              <a:avLst/>
            </a:prstGeom>
          </p:spPr>
        </p:pic>
        <p:pic>
          <p:nvPicPr>
            <p:cNvPr id="7" name="Picture 6">
              <a:extLst>
                <a:ext uri="{FF2B5EF4-FFF2-40B4-BE49-F238E27FC236}">
                  <a16:creationId xmlns:a16="http://schemas.microsoft.com/office/drawing/2014/main" id="{B003339C-1123-4BA3-8573-A16C69214FFB}"/>
                </a:ext>
              </a:extLst>
            </p:cNvPr>
            <p:cNvPicPr>
              <a:picLocks noChangeAspect="1"/>
            </p:cNvPicPr>
            <p:nvPr/>
          </p:nvPicPr>
          <p:blipFill rotWithShape="1">
            <a:blip r:embed="rId14"/>
            <a:srcRect t="9853" b="11218"/>
            <a:stretch/>
          </p:blipFill>
          <p:spPr>
            <a:xfrm>
              <a:off x="6656515" y="1643938"/>
              <a:ext cx="4529554" cy="2913675"/>
            </a:xfrm>
            <a:prstGeom prst="rect">
              <a:avLst/>
            </a:prstGeom>
          </p:spPr>
        </p:pic>
      </p:grpSp>
    </p:spTree>
    <p:extLst>
      <p:ext uri="{BB962C8B-B14F-4D97-AF65-F5344CB8AC3E}">
        <p14:creationId xmlns:p14="http://schemas.microsoft.com/office/powerpoint/2010/main" val="193566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2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40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40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40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60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80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par>
                                <p:cTn id="37" presetID="2" presetClass="entr" presetSubtype="8" decel="100000" fill="hold" nodeType="withEffect">
                                  <p:stCondLst>
                                    <p:cond delay="80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additive="base">
                                        <p:cTn id="39"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3">
                                            <p:txEl>
                                              <p:pRg st="6" end="6"/>
                                            </p:txEl>
                                          </p:spTgt>
                                        </p:tgtEl>
                                        <p:attrNameLst>
                                          <p:attrName>ppt_y</p:attrName>
                                        </p:attrNameLst>
                                      </p:cBhvr>
                                      <p:tavLst>
                                        <p:tav tm="0">
                                          <p:val>
                                            <p:strVal val="#ppt_y"/>
                                          </p:val>
                                        </p:tav>
                                        <p:tav tm="100000">
                                          <p:val>
                                            <p:strVal val="#ppt_y"/>
                                          </p:val>
                                        </p:tav>
                                      </p:tavLst>
                                    </p:anim>
                                  </p:childTnLst>
                                </p:cTn>
                              </p:par>
                              <p:par>
                                <p:cTn id="41" presetID="2" presetClass="entr" presetSubtype="8" decel="100000" fill="hold" nodeType="withEffect">
                                  <p:stCondLst>
                                    <p:cond delay="800"/>
                                  </p:stCondLst>
                                  <p:childTnLst>
                                    <p:set>
                                      <p:cBhvr>
                                        <p:cTn id="42" dur="1" fill="hold">
                                          <p:stCondLst>
                                            <p:cond delay="0"/>
                                          </p:stCondLst>
                                        </p:cTn>
                                        <p:tgtEl>
                                          <p:spTgt spid="3">
                                            <p:txEl>
                                              <p:pRg st="7" end="7"/>
                                            </p:txEl>
                                          </p:spTgt>
                                        </p:tgtEl>
                                        <p:attrNameLst>
                                          <p:attrName>style.visibility</p:attrName>
                                        </p:attrNameLst>
                                      </p:cBhvr>
                                      <p:to>
                                        <p:strVal val="visible"/>
                                      </p:to>
                                    </p:set>
                                    <p:anim calcmode="lin" valueType="num">
                                      <p:cBhvr additive="base">
                                        <p:cTn id="43"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Office 365 Groups</a:t>
            </a:r>
          </a:p>
        </p:txBody>
      </p:sp>
      <p:sp>
        <p:nvSpPr>
          <p:cNvPr id="4" name="Text Placeholder 3"/>
          <p:cNvSpPr>
            <a:spLocks noGrp="1"/>
          </p:cNvSpPr>
          <p:nvPr>
            <p:ph type="body" sz="quarter" idx="12"/>
          </p:nvPr>
        </p:nvSpPr>
        <p:spPr>
          <a:xfrm>
            <a:off x="585216" y="4347372"/>
            <a:ext cx="9144000" cy="276999"/>
          </a:xfrm>
        </p:spPr>
        <p:txBody>
          <a:bodyPr/>
          <a:lstStyle/>
          <a:p>
            <a:r>
              <a:rPr lang="en-US" dirty="0"/>
              <a:t>What’s new with Office 365 Groups</a:t>
            </a:r>
          </a:p>
        </p:txBody>
      </p:sp>
    </p:spTree>
    <p:extLst>
      <p:ext uri="{BB962C8B-B14F-4D97-AF65-F5344CB8AC3E}">
        <p14:creationId xmlns:p14="http://schemas.microsoft.com/office/powerpoint/2010/main" val="1497869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1471653"/>
            <a:ext cx="5508255" cy="1661993"/>
          </a:xfrm>
        </p:spPr>
        <p:txBody>
          <a:bodyPr/>
          <a:lstStyle/>
          <a:p>
            <a:r>
              <a:rPr lang="en-US"/>
              <a:t>How do I enable </a:t>
            </a:r>
            <a:br>
              <a:rPr lang="en-US"/>
            </a:br>
            <a:r>
              <a:rPr lang="en-US"/>
              <a:t>self-service with governance?</a:t>
            </a:r>
          </a:p>
        </p:txBody>
      </p:sp>
      <p:sp>
        <p:nvSpPr>
          <p:cNvPr id="5" name="Text Placeholder 4">
            <a:extLst>
              <a:ext uri="{FF2B5EF4-FFF2-40B4-BE49-F238E27FC236}">
                <a16:creationId xmlns:a16="http://schemas.microsoft.com/office/drawing/2014/main" id="{1204992A-F494-4E2C-ADAA-6DA22054640E}"/>
              </a:ext>
            </a:extLst>
          </p:cNvPr>
          <p:cNvSpPr>
            <a:spLocks noGrp="1"/>
          </p:cNvSpPr>
          <p:nvPr>
            <p:ph type="body" sz="quarter" idx="10"/>
          </p:nvPr>
        </p:nvSpPr>
        <p:spPr/>
        <p:txBody>
          <a:bodyPr/>
          <a:lstStyle/>
          <a:p>
            <a:endParaRPr lang="en-US"/>
          </a:p>
        </p:txBody>
      </p:sp>
      <p:pic>
        <p:nvPicPr>
          <p:cNvPr id="9" name="Picture 8">
            <a:extLst>
              <a:ext uri="{FF2B5EF4-FFF2-40B4-BE49-F238E27FC236}">
                <a16:creationId xmlns:a16="http://schemas.microsoft.com/office/drawing/2014/main" id="{ADB647BA-21B8-42ED-9461-5CDB3573117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092455" y="487"/>
            <a:ext cx="6099546" cy="6857027"/>
          </a:xfrm>
          <a:prstGeom prst="rect">
            <a:avLst/>
          </a:prstGeom>
        </p:spPr>
      </p:pic>
    </p:spTree>
    <p:extLst>
      <p:ext uri="{BB962C8B-B14F-4D97-AF65-F5344CB8AC3E}">
        <p14:creationId xmlns:p14="http://schemas.microsoft.com/office/powerpoint/2010/main" val="147256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163CF-8B85-4ECF-85CF-7BD13A8767EF}"/>
              </a:ext>
            </a:extLst>
          </p:cNvPr>
          <p:cNvSpPr>
            <a:spLocks noGrp="1"/>
          </p:cNvSpPr>
          <p:nvPr>
            <p:ph type="title"/>
          </p:nvPr>
        </p:nvSpPr>
        <p:spPr/>
        <p:txBody>
          <a:bodyPr/>
          <a:lstStyle/>
          <a:p>
            <a:r>
              <a:rPr lang="en-US"/>
              <a:t>Empowering users with self-service</a:t>
            </a:r>
          </a:p>
        </p:txBody>
      </p:sp>
      <p:sp>
        <p:nvSpPr>
          <p:cNvPr id="7" name="Text Placeholder 2">
            <a:extLst>
              <a:ext uri="{FF2B5EF4-FFF2-40B4-BE49-F238E27FC236}">
                <a16:creationId xmlns:a16="http://schemas.microsoft.com/office/drawing/2014/main" id="{9AD21F78-1E0B-474C-A4CB-4C1AFB266B0B}"/>
              </a:ext>
            </a:extLst>
          </p:cNvPr>
          <p:cNvSpPr txBox="1">
            <a:spLocks/>
          </p:cNvSpPr>
          <p:nvPr/>
        </p:nvSpPr>
        <p:spPr>
          <a:xfrm>
            <a:off x="1183815" y="1629837"/>
            <a:ext cx="7452927" cy="38500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spcBef>
                <a:spcPts val="0"/>
              </a:spcBef>
              <a:spcAft>
                <a:spcPts val="1200"/>
              </a:spcAft>
              <a:buFont typeface="Wingdings" panose="05000000000000000000" pitchFamily="2" charset="2"/>
              <a:buNone/>
            </a:pPr>
            <a:r>
              <a:rPr lang="en-US" sz="2400" dirty="0">
                <a:solidFill>
                  <a:schemeClr val="accent1"/>
                </a:solidFill>
                <a:latin typeface="+mj-lt"/>
              </a:rPr>
              <a:t>Enabled for all users</a:t>
            </a:r>
          </a:p>
          <a:p>
            <a:pPr marL="0" lvl="3" indent="0" defTabSz="914363">
              <a:spcBef>
                <a:spcPts val="0"/>
              </a:spcBef>
              <a:spcAft>
                <a:spcPts val="600"/>
              </a:spcAft>
              <a:buSzTx/>
              <a:buNone/>
            </a:pPr>
            <a:r>
              <a:rPr lang="en-US" sz="2000" dirty="0">
                <a:gradFill>
                  <a:gsLst>
                    <a:gs pos="5417">
                      <a:schemeClr val="tx1"/>
                    </a:gs>
                    <a:gs pos="28000">
                      <a:schemeClr val="tx1"/>
                    </a:gs>
                  </a:gsLst>
                  <a:lin ang="5400000" scaled="0"/>
                </a:gradFill>
                <a:cs typeface="Segoe UI Light" panose="020B0502040204020203" pitchFamily="34" charset="0"/>
              </a:rPr>
              <a:t>Everyone can create groups</a:t>
            </a:r>
          </a:p>
          <a:p>
            <a:pPr marL="0" lvl="3" indent="0" defTabSz="914363">
              <a:spcBef>
                <a:spcPts val="0"/>
              </a:spcBef>
              <a:spcAft>
                <a:spcPts val="600"/>
              </a:spcAft>
              <a:buSzTx/>
              <a:buNone/>
            </a:pPr>
            <a:r>
              <a:rPr lang="en-US" sz="2000" dirty="0">
                <a:gradFill>
                  <a:gsLst>
                    <a:gs pos="5417">
                      <a:schemeClr val="tx1"/>
                    </a:gs>
                    <a:gs pos="28000">
                      <a:schemeClr val="tx1"/>
                    </a:gs>
                  </a:gsLst>
                  <a:lin ang="5400000" scaled="0"/>
                </a:gradFill>
                <a:cs typeface="Segoe UI Light" panose="020B0502040204020203" pitchFamily="34" charset="0"/>
              </a:rPr>
              <a:t>Using teamwork apps to meet their diverse needs</a:t>
            </a:r>
          </a:p>
          <a:p>
            <a:pPr marL="0" lvl="3" indent="0" defTabSz="914363">
              <a:spcBef>
                <a:spcPts val="0"/>
              </a:spcBef>
              <a:spcAft>
                <a:spcPts val="600"/>
              </a:spcAft>
              <a:buSzTx/>
              <a:buNone/>
            </a:pPr>
            <a:r>
              <a:rPr lang="en-US" sz="2000" dirty="0">
                <a:gradFill>
                  <a:gsLst>
                    <a:gs pos="5417">
                      <a:schemeClr val="tx1"/>
                    </a:gs>
                    <a:gs pos="28000">
                      <a:schemeClr val="tx1"/>
                    </a:gs>
                  </a:gsLst>
                  <a:lin ang="5400000" scaled="0"/>
                </a:gradFill>
                <a:cs typeface="Segoe UI Light" panose="020B0502040204020203" pitchFamily="34" charset="0"/>
              </a:rPr>
              <a:t>Consistent classification and policy enforcement</a:t>
            </a:r>
          </a:p>
          <a:p>
            <a:pPr marL="0" lvl="3" indent="0" defTabSz="914363">
              <a:spcBef>
                <a:spcPts val="0"/>
              </a:spcBef>
              <a:spcAft>
                <a:spcPts val="600"/>
              </a:spcAft>
              <a:buSzTx/>
              <a:buNone/>
            </a:pPr>
            <a:r>
              <a:rPr lang="en-US" sz="2000" dirty="0">
                <a:gradFill>
                  <a:gsLst>
                    <a:gs pos="5417">
                      <a:schemeClr val="tx1"/>
                    </a:gs>
                    <a:gs pos="28000">
                      <a:schemeClr val="tx1"/>
                    </a:gs>
                  </a:gsLst>
                  <a:lin ang="5400000" scaled="0"/>
                </a:gradFill>
                <a:cs typeface="Segoe UI Light" panose="020B0502040204020203" pitchFamily="34" charset="0"/>
              </a:rPr>
              <a:t>Custom provisioning workflows</a:t>
            </a:r>
          </a:p>
          <a:p>
            <a:pPr marL="0" lvl="3" indent="0">
              <a:buNone/>
            </a:pPr>
            <a:endParaRPr lang="en-US" dirty="0"/>
          </a:p>
          <a:p>
            <a:pPr marL="0" lvl="2" indent="0">
              <a:buNone/>
            </a:pPr>
            <a:r>
              <a:rPr lang="en-US" sz="2400" dirty="0">
                <a:solidFill>
                  <a:schemeClr val="accent1"/>
                </a:solidFill>
                <a:latin typeface="+mj-lt"/>
              </a:rPr>
              <a:t>Limited to a subset of users</a:t>
            </a:r>
          </a:p>
          <a:p>
            <a:pPr marL="0" lvl="3" indent="0">
              <a:buNone/>
            </a:pPr>
            <a:r>
              <a:rPr lang="en-US" sz="1961" dirty="0"/>
              <a:t>Creation is limited to certain business units/users</a:t>
            </a:r>
          </a:p>
          <a:p>
            <a:pPr marL="0" lvl="3" indent="0">
              <a:buNone/>
            </a:pPr>
            <a:r>
              <a:rPr lang="en-US" sz="1961" dirty="0"/>
              <a:t>Progressively expand self-service during O365 apps onboarding</a:t>
            </a:r>
          </a:p>
          <a:p>
            <a:pPr marL="0" lvl="3" indent="0">
              <a:buNone/>
            </a:pPr>
            <a:r>
              <a:rPr lang="en-US" sz="1961" dirty="0"/>
              <a:t>Guide users to collaboration choices</a:t>
            </a:r>
            <a:endParaRPr lang="en-US" sz="1961" dirty="0">
              <a:solidFill>
                <a:schemeClr val="accent1"/>
              </a:solidFill>
              <a:latin typeface="Segoe UI Semibold" panose="020B0702040204020203" pitchFamily="34" charset="0"/>
              <a:cs typeface="Segoe UI Semibold" panose="020B0702040204020203" pitchFamily="34" charset="0"/>
            </a:endParaRPr>
          </a:p>
        </p:txBody>
      </p:sp>
      <p:sp>
        <p:nvSpPr>
          <p:cNvPr id="11" name="hand_3" descr="Like, yes, thumbs up, approve&#10;">
            <a:extLst>
              <a:ext uri="{FF2B5EF4-FFF2-40B4-BE49-F238E27FC236}">
                <a16:creationId xmlns:a16="http://schemas.microsoft.com/office/drawing/2014/main" id="{520D6B12-A962-46E2-B7C6-ACFFDC37E241}"/>
              </a:ext>
            </a:extLst>
          </p:cNvPr>
          <p:cNvSpPr>
            <a:spLocks noChangeAspect="1"/>
          </p:cNvSpPr>
          <p:nvPr/>
        </p:nvSpPr>
        <p:spPr bwMode="auto">
          <a:xfrm>
            <a:off x="460624" y="1609974"/>
            <a:ext cx="511748" cy="448213"/>
          </a:xfrm>
          <a:custGeom>
            <a:avLst/>
            <a:gdLst>
              <a:gd name="T0" fmla="*/ 0 w 323"/>
              <a:gd name="T1" fmla="*/ 199 h 283"/>
              <a:gd name="T2" fmla="*/ 0 w 323"/>
              <a:gd name="T3" fmla="*/ 260 h 283"/>
              <a:gd name="T4" fmla="*/ 60 w 323"/>
              <a:gd name="T5" fmla="*/ 260 h 283"/>
              <a:gd name="T6" fmla="*/ 95 w 323"/>
              <a:gd name="T7" fmla="*/ 264 h 283"/>
              <a:gd name="T8" fmla="*/ 148 w 323"/>
              <a:gd name="T9" fmla="*/ 282 h 283"/>
              <a:gd name="T10" fmla="*/ 250 w 323"/>
              <a:gd name="T11" fmla="*/ 282 h 283"/>
              <a:gd name="T12" fmla="*/ 265 w 323"/>
              <a:gd name="T13" fmla="*/ 281 h 283"/>
              <a:gd name="T14" fmla="*/ 275 w 323"/>
              <a:gd name="T15" fmla="*/ 272 h 283"/>
              <a:gd name="T16" fmla="*/ 320 w 323"/>
              <a:gd name="T17" fmla="*/ 141 h 283"/>
              <a:gd name="T18" fmla="*/ 316 w 323"/>
              <a:gd name="T19" fmla="*/ 117 h 283"/>
              <a:gd name="T20" fmla="*/ 302 w 323"/>
              <a:gd name="T21" fmla="*/ 110 h 283"/>
              <a:gd name="T22" fmla="*/ 214 w 323"/>
              <a:gd name="T23" fmla="*/ 110 h 283"/>
              <a:gd name="T24" fmla="*/ 217 w 323"/>
              <a:gd name="T25" fmla="*/ 79 h 283"/>
              <a:gd name="T26" fmla="*/ 234 w 323"/>
              <a:gd name="T27" fmla="*/ 41 h 283"/>
              <a:gd name="T28" fmla="*/ 228 w 323"/>
              <a:gd name="T29" fmla="*/ 5 h 283"/>
              <a:gd name="T30" fmla="*/ 208 w 323"/>
              <a:gd name="T31" fmla="*/ 8 h 283"/>
              <a:gd name="T32" fmla="*/ 101 w 323"/>
              <a:gd name="T33" fmla="*/ 115 h 283"/>
              <a:gd name="T34" fmla="*/ 77 w 323"/>
              <a:gd name="T35" fmla="*/ 129 h 283"/>
              <a:gd name="T36" fmla="*/ 0 w 323"/>
              <a:gd name="T37" fmla="*/ 131 h 283"/>
              <a:gd name="T38" fmla="*/ 0 w 323"/>
              <a:gd name="T39" fmla="*/ 19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3" h="283">
                <a:moveTo>
                  <a:pt x="0" y="199"/>
                </a:moveTo>
                <a:cubicBezTo>
                  <a:pt x="0" y="260"/>
                  <a:pt x="0" y="260"/>
                  <a:pt x="0" y="260"/>
                </a:cubicBezTo>
                <a:cubicBezTo>
                  <a:pt x="60" y="260"/>
                  <a:pt x="60" y="260"/>
                  <a:pt x="60" y="260"/>
                </a:cubicBezTo>
                <a:cubicBezTo>
                  <a:pt x="60" y="260"/>
                  <a:pt x="84" y="261"/>
                  <a:pt x="95" y="264"/>
                </a:cubicBezTo>
                <a:cubicBezTo>
                  <a:pt x="106" y="267"/>
                  <a:pt x="129" y="282"/>
                  <a:pt x="148" y="282"/>
                </a:cubicBezTo>
                <a:cubicBezTo>
                  <a:pt x="167" y="282"/>
                  <a:pt x="250" y="282"/>
                  <a:pt x="250" y="282"/>
                </a:cubicBezTo>
                <a:cubicBezTo>
                  <a:pt x="250" y="282"/>
                  <a:pt x="260" y="283"/>
                  <a:pt x="265" y="281"/>
                </a:cubicBezTo>
                <a:cubicBezTo>
                  <a:pt x="272" y="279"/>
                  <a:pt x="275" y="272"/>
                  <a:pt x="275" y="272"/>
                </a:cubicBezTo>
                <a:cubicBezTo>
                  <a:pt x="320" y="141"/>
                  <a:pt x="320" y="141"/>
                  <a:pt x="320" y="141"/>
                </a:cubicBezTo>
                <a:cubicBezTo>
                  <a:pt x="320" y="141"/>
                  <a:pt x="323" y="125"/>
                  <a:pt x="316" y="117"/>
                </a:cubicBezTo>
                <a:cubicBezTo>
                  <a:pt x="310" y="111"/>
                  <a:pt x="302" y="110"/>
                  <a:pt x="302" y="110"/>
                </a:cubicBezTo>
                <a:cubicBezTo>
                  <a:pt x="214" y="110"/>
                  <a:pt x="214" y="110"/>
                  <a:pt x="214" y="110"/>
                </a:cubicBezTo>
                <a:cubicBezTo>
                  <a:pt x="214" y="110"/>
                  <a:pt x="213" y="90"/>
                  <a:pt x="217" y="79"/>
                </a:cubicBezTo>
                <a:cubicBezTo>
                  <a:pt x="222" y="69"/>
                  <a:pt x="232" y="50"/>
                  <a:pt x="234" y="41"/>
                </a:cubicBezTo>
                <a:cubicBezTo>
                  <a:pt x="235" y="31"/>
                  <a:pt x="239" y="10"/>
                  <a:pt x="228" y="5"/>
                </a:cubicBezTo>
                <a:cubicBezTo>
                  <a:pt x="217" y="0"/>
                  <a:pt x="208" y="8"/>
                  <a:pt x="208" y="8"/>
                </a:cubicBezTo>
                <a:cubicBezTo>
                  <a:pt x="101" y="115"/>
                  <a:pt x="101" y="115"/>
                  <a:pt x="101" y="115"/>
                </a:cubicBezTo>
                <a:cubicBezTo>
                  <a:pt x="101" y="115"/>
                  <a:pt x="91" y="126"/>
                  <a:pt x="77" y="129"/>
                </a:cubicBezTo>
                <a:cubicBezTo>
                  <a:pt x="64" y="132"/>
                  <a:pt x="0" y="131"/>
                  <a:pt x="0" y="131"/>
                </a:cubicBezTo>
                <a:lnTo>
                  <a:pt x="0" y="199"/>
                </a:ln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2" name="Lock" descr="Locked, protected, safe&#10;">
            <a:extLst>
              <a:ext uri="{FF2B5EF4-FFF2-40B4-BE49-F238E27FC236}">
                <a16:creationId xmlns:a16="http://schemas.microsoft.com/office/drawing/2014/main" id="{8B95DA30-F644-464D-B47F-9C8408A28A79}"/>
              </a:ext>
            </a:extLst>
          </p:cNvPr>
          <p:cNvSpPr>
            <a:spLocks noChangeAspect="1" noEditPoints="1"/>
          </p:cNvSpPr>
          <p:nvPr/>
        </p:nvSpPr>
        <p:spPr bwMode="auto">
          <a:xfrm>
            <a:off x="488765" y="3928219"/>
            <a:ext cx="384828" cy="537855"/>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non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1765"/>
          </a:p>
        </p:txBody>
      </p:sp>
      <p:sp>
        <p:nvSpPr>
          <p:cNvPr id="13" name="Rectangle 12">
            <a:extLst>
              <a:ext uri="{FF2B5EF4-FFF2-40B4-BE49-F238E27FC236}">
                <a16:creationId xmlns:a16="http://schemas.microsoft.com/office/drawing/2014/main" id="{9326CEAA-E77E-4BFC-B6E2-8445169BF6FA}"/>
              </a:ext>
            </a:extLst>
          </p:cNvPr>
          <p:cNvSpPr/>
          <p:nvPr/>
        </p:nvSpPr>
        <p:spPr bwMode="auto">
          <a:xfrm>
            <a:off x="9574453" y="1629837"/>
            <a:ext cx="2567621" cy="42121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14102" fontAlgn="base">
              <a:spcBef>
                <a:spcPct val="0"/>
              </a:spcBef>
              <a:spcAft>
                <a:spcPts val="1176"/>
              </a:spcAft>
            </a:pPr>
            <a:r>
              <a:rPr lang="en-US" sz="2400">
                <a:solidFill>
                  <a:schemeClr val="tx1"/>
                </a:solidFill>
                <a:latin typeface="+mj-lt"/>
              </a:rPr>
              <a:t>Common</a:t>
            </a:r>
          </a:p>
          <a:p>
            <a:pPr marL="0" lvl="1" defTabSz="896350" fontAlgn="base">
              <a:lnSpc>
                <a:spcPct val="90000"/>
              </a:lnSpc>
              <a:spcBef>
                <a:spcPct val="0"/>
              </a:spcBef>
              <a:spcAft>
                <a:spcPts val="588"/>
              </a:spcAft>
              <a:defRPr/>
            </a:pPr>
            <a:r>
              <a:rPr lang="en-US" sz="1568">
                <a:solidFill>
                  <a:schemeClr val="tx1"/>
                </a:solidFill>
              </a:rPr>
              <a:t>Processes in place</a:t>
            </a:r>
          </a:p>
          <a:p>
            <a:pPr marL="0" lvl="1" defTabSz="896350" fontAlgn="base">
              <a:lnSpc>
                <a:spcPct val="90000"/>
              </a:lnSpc>
              <a:spcBef>
                <a:spcPct val="0"/>
              </a:spcBef>
              <a:spcAft>
                <a:spcPts val="588"/>
              </a:spcAft>
              <a:defRPr/>
            </a:pPr>
            <a:r>
              <a:rPr lang="en-US" sz="1568">
                <a:solidFill>
                  <a:schemeClr val="tx1"/>
                </a:solidFill>
              </a:rPr>
              <a:t>Change management</a:t>
            </a:r>
          </a:p>
          <a:p>
            <a:pPr marL="0" lvl="1" defTabSz="896350" fontAlgn="base">
              <a:lnSpc>
                <a:spcPct val="90000"/>
              </a:lnSpc>
              <a:spcBef>
                <a:spcPct val="0"/>
              </a:spcBef>
              <a:spcAft>
                <a:spcPts val="588"/>
              </a:spcAft>
              <a:defRPr/>
            </a:pPr>
            <a:r>
              <a:rPr lang="en-US" sz="1568">
                <a:solidFill>
                  <a:schemeClr val="tx1"/>
                </a:solidFill>
              </a:rPr>
              <a:t>Reporting &amp; monitoring</a:t>
            </a:r>
          </a:p>
          <a:p>
            <a:pPr marL="0" lvl="1" defTabSz="896350" fontAlgn="base">
              <a:lnSpc>
                <a:spcPct val="90000"/>
              </a:lnSpc>
              <a:spcBef>
                <a:spcPct val="0"/>
              </a:spcBef>
              <a:spcAft>
                <a:spcPts val="588"/>
              </a:spcAft>
              <a:defRPr/>
            </a:pPr>
            <a:r>
              <a:rPr lang="en-US" sz="1568">
                <a:solidFill>
                  <a:schemeClr val="tx1"/>
                </a:solidFill>
              </a:rPr>
              <a:t>Analytics</a:t>
            </a:r>
          </a:p>
        </p:txBody>
      </p:sp>
      <p:sp>
        <p:nvSpPr>
          <p:cNvPr id="2" name="Right Bracket 1">
            <a:extLst>
              <a:ext uri="{FF2B5EF4-FFF2-40B4-BE49-F238E27FC236}">
                <a16:creationId xmlns:a16="http://schemas.microsoft.com/office/drawing/2014/main" id="{54A8BA1C-3A95-4B7F-84FC-97788AC71BA2}"/>
              </a:ext>
            </a:extLst>
          </p:cNvPr>
          <p:cNvSpPr/>
          <p:nvPr/>
        </p:nvSpPr>
        <p:spPr>
          <a:xfrm>
            <a:off x="7935924" y="1629837"/>
            <a:ext cx="647422" cy="4212179"/>
          </a:xfrm>
          <a:prstGeom prst="rightBracket">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ransform" title="Icon of a circle and a square with two curved lines making a cycle">
            <a:extLst>
              <a:ext uri="{FF2B5EF4-FFF2-40B4-BE49-F238E27FC236}">
                <a16:creationId xmlns:a16="http://schemas.microsoft.com/office/drawing/2014/main" id="{2FC2580F-D820-4207-A1DE-AF591F1FB1D5}"/>
              </a:ext>
            </a:extLst>
          </p:cNvPr>
          <p:cNvSpPr>
            <a:spLocks noChangeAspect="1" noEditPoints="1"/>
          </p:cNvSpPr>
          <p:nvPr/>
        </p:nvSpPr>
        <p:spPr bwMode="auto">
          <a:xfrm>
            <a:off x="8950325" y="3339700"/>
            <a:ext cx="570732" cy="713414"/>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285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b="1">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3570635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Managing and governing Office 365 Groups at scale</a:t>
            </a:r>
          </a:p>
        </p:txBody>
      </p:sp>
      <p:sp>
        <p:nvSpPr>
          <p:cNvPr id="3" name="Text Placeholder 2">
            <a:extLst>
              <a:ext uri="{FF2B5EF4-FFF2-40B4-BE49-F238E27FC236}">
                <a16:creationId xmlns:a16="http://schemas.microsoft.com/office/drawing/2014/main" id="{5E98CA1A-06FD-48B9-9F8F-FBA5CCEF1D0D}"/>
              </a:ext>
            </a:extLst>
          </p:cNvPr>
          <p:cNvSpPr>
            <a:spLocks noGrp="1"/>
          </p:cNvSpPr>
          <p:nvPr>
            <p:ph type="body" sz="quarter" idx="10"/>
          </p:nvPr>
        </p:nvSpPr>
        <p:spPr>
          <a:xfrm>
            <a:off x="588263" y="1251921"/>
            <a:ext cx="5566079" cy="5440400"/>
          </a:xfrm>
        </p:spPr>
        <p:txBody>
          <a:bodyPr/>
          <a:lstStyle/>
          <a:p>
            <a:pPr marL="0" indent="0">
              <a:lnSpc>
                <a:spcPct val="150000"/>
              </a:lnSpc>
              <a:buNone/>
            </a:pPr>
            <a:r>
              <a:rPr lang="en-US" sz="2400" dirty="0">
                <a:hlinkClick r:id="rId3"/>
              </a:rPr>
              <a:t>Creation permissions</a:t>
            </a:r>
            <a:endParaRPr lang="en-US" sz="2400" dirty="0"/>
          </a:p>
          <a:p>
            <a:pPr marL="0" indent="0">
              <a:lnSpc>
                <a:spcPct val="150000"/>
              </a:lnSpc>
              <a:buNone/>
            </a:pPr>
            <a:r>
              <a:rPr lang="en-US" sz="2400" dirty="0">
                <a:hlinkClick r:id="rId4"/>
              </a:rPr>
              <a:t>Soft delete and restore</a:t>
            </a:r>
            <a:endParaRPr lang="en-US" sz="2400" dirty="0"/>
          </a:p>
          <a:p>
            <a:pPr marL="0" indent="0">
              <a:lnSpc>
                <a:spcPct val="150000"/>
              </a:lnSpc>
              <a:buNone/>
            </a:pPr>
            <a:r>
              <a:rPr lang="en-US" sz="2400" dirty="0">
                <a:hlinkClick r:id="rId5"/>
              </a:rPr>
              <a:t>Policies and information protection</a:t>
            </a:r>
            <a:endParaRPr lang="en-US" sz="2400" dirty="0"/>
          </a:p>
          <a:p>
            <a:pPr marL="0" indent="0">
              <a:lnSpc>
                <a:spcPct val="150000"/>
              </a:lnSpc>
              <a:buNone/>
            </a:pPr>
            <a:r>
              <a:rPr lang="en-US" sz="2400" dirty="0">
                <a:hlinkClick r:id="rId6"/>
              </a:rPr>
              <a:t>Upgrade DLs to groups in Outlook</a:t>
            </a:r>
          </a:p>
          <a:p>
            <a:pPr marL="0" indent="0">
              <a:lnSpc>
                <a:spcPct val="150000"/>
              </a:lnSpc>
              <a:buNone/>
            </a:pPr>
            <a:r>
              <a:rPr lang="en-US" sz="2400" dirty="0">
                <a:hlinkClick r:id="rId7"/>
              </a:rPr>
              <a:t>Naming policy</a:t>
            </a:r>
            <a:endParaRPr lang="en-US" sz="2400" dirty="0"/>
          </a:p>
          <a:p>
            <a:pPr marL="0" indent="0">
              <a:lnSpc>
                <a:spcPct val="150000"/>
              </a:lnSpc>
              <a:buNone/>
            </a:pPr>
            <a:r>
              <a:rPr lang="en-US" sz="2400" dirty="0">
                <a:hlinkClick r:id="rId8"/>
              </a:rPr>
              <a:t>Expiration policy</a:t>
            </a:r>
            <a:endParaRPr lang="en-US" sz="2400" dirty="0"/>
          </a:p>
          <a:p>
            <a:pPr marL="0" indent="0">
              <a:lnSpc>
                <a:spcPct val="150000"/>
              </a:lnSpc>
              <a:buNone/>
            </a:pPr>
            <a:r>
              <a:rPr lang="en-US" sz="2400" dirty="0">
                <a:hlinkClick r:id="rId9"/>
              </a:rPr>
              <a:t>Reporting</a:t>
            </a:r>
            <a:endParaRPr lang="en-US" sz="2400" dirty="0"/>
          </a:p>
          <a:p>
            <a:pPr marL="0" indent="0">
              <a:lnSpc>
                <a:spcPct val="150000"/>
              </a:lnSpc>
              <a:buNone/>
            </a:pPr>
            <a:r>
              <a:rPr lang="en-US" sz="2400" dirty="0">
                <a:hlinkClick r:id="rId10"/>
              </a:rPr>
              <a:t>Guest access</a:t>
            </a:r>
            <a:endParaRPr lang="en-US" sz="2400" dirty="0"/>
          </a:p>
        </p:txBody>
      </p:sp>
      <p:sp>
        <p:nvSpPr>
          <p:cNvPr id="5" name="Rectangle: Rounded Corners 4">
            <a:extLst>
              <a:ext uri="{FF2B5EF4-FFF2-40B4-BE49-F238E27FC236}">
                <a16:creationId xmlns:a16="http://schemas.microsoft.com/office/drawing/2014/main" id="{4F8A212E-A7B4-4AC3-A093-8D6BA8622E2F}"/>
              </a:ext>
            </a:extLst>
          </p:cNvPr>
          <p:cNvSpPr/>
          <p:nvPr/>
        </p:nvSpPr>
        <p:spPr bwMode="auto">
          <a:xfrm>
            <a:off x="360284" y="4015433"/>
            <a:ext cx="3196257" cy="1450185"/>
          </a:xfrm>
          <a:prstGeom prst="roundRect">
            <a:avLst/>
          </a:prstGeom>
          <a:noFill/>
          <a:ln w="508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2652007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naming policy</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400">
                <a:solidFill>
                  <a:schemeClr val="accent1"/>
                </a:solidFill>
                <a:latin typeface="+mj-lt"/>
              </a:rPr>
              <a:t>Benefits</a:t>
            </a:r>
          </a:p>
          <a:p>
            <a:pPr defTabSz="914367">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Applies to all apps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Ensure group names follow your organization schema</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Use fixed strings or Active Directory attributes as prefixes and/or suffixes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Define custom blocked words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400">
                <a:solidFill>
                  <a:schemeClr val="accent1"/>
                </a:solidFill>
                <a:latin typeface="+mj-lt"/>
              </a:rPr>
              <a:t>Guidance</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Use short strings as suffix</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Use attributes with values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Don’t be too creative, total name length has a maximum of 264 characters</a:t>
            </a:r>
          </a:p>
          <a:p>
            <a:pPr>
              <a:lnSpc>
                <a:spcPct val="100000"/>
              </a:lnSpc>
              <a:spcBef>
                <a:spcPts val="0"/>
              </a:spcBef>
              <a:spcAft>
                <a:spcPts val="588"/>
              </a:spcAft>
              <a:buSzTx/>
            </a:pPr>
            <a:endParaRPr lang="en-US" sz="1961">
              <a:gradFill>
                <a:gsLst>
                  <a:gs pos="5417">
                    <a:schemeClr val="tx1"/>
                  </a:gs>
                  <a:gs pos="28000">
                    <a:schemeClr val="tx1"/>
                  </a:gs>
                </a:gsLst>
                <a:lin ang="5400000" scaled="0"/>
              </a:gradFill>
              <a:latin typeface="+mn-lt"/>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2" name="Rectangle 11">
            <a:extLst>
              <a:ext uri="{FF2B5EF4-FFF2-40B4-BE49-F238E27FC236}">
                <a16:creationId xmlns:a16="http://schemas.microsoft.com/office/drawing/2014/main" id="{A522802D-B73D-4437-8716-65DF7F294B0B}"/>
              </a:ext>
            </a:extLst>
          </p:cNvPr>
          <p:cNvSpPr/>
          <p:nvPr/>
        </p:nvSpPr>
        <p:spPr>
          <a:xfrm>
            <a:off x="1606282" y="6463484"/>
            <a:ext cx="10634686" cy="301727"/>
          </a:xfrm>
          <a:prstGeom prst="rect">
            <a:avLst/>
          </a:prstGeom>
        </p:spPr>
        <p:txBody>
          <a:bodyPr wrap="square" lIns="0">
            <a:spAutoFit/>
          </a:bodyPr>
          <a:lstStyle/>
          <a:p>
            <a:pPr lvl="0">
              <a:defRPr/>
            </a:pPr>
            <a:r>
              <a:rPr lang="en-US" sz="1372"/>
              <a:t>Documentation: </a:t>
            </a:r>
            <a:r>
              <a:rPr lang="en-US" sz="1372">
                <a:hlinkClick r:id="rId3"/>
              </a:rPr>
              <a:t>Office 365 Groups Naming Policy</a:t>
            </a:r>
            <a:r>
              <a:rPr lang="en-US" sz="1372"/>
              <a:t> </a:t>
            </a:r>
          </a:p>
        </p:txBody>
      </p:sp>
    </p:spTree>
    <p:extLst>
      <p:ext uri="{BB962C8B-B14F-4D97-AF65-F5344CB8AC3E}">
        <p14:creationId xmlns:p14="http://schemas.microsoft.com/office/powerpoint/2010/main" val="56372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expiration policy</a:t>
            </a:r>
          </a:p>
        </p:txBody>
      </p:sp>
      <p:sp>
        <p:nvSpPr>
          <p:cNvPr id="8" name="Text Placeholder 4"/>
          <p:cNvSpPr txBox="1">
            <a:spLocks/>
          </p:cNvSpPr>
          <p:nvPr/>
        </p:nvSpPr>
        <p:spPr>
          <a:xfrm>
            <a:off x="1606282" y="1446519"/>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400">
                <a:solidFill>
                  <a:schemeClr val="accent1"/>
                </a:solidFill>
                <a:latin typeface="+mj-lt"/>
              </a:rPr>
              <a:t>Benefits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Expire groups older than a specific period</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Group owners get email notification to take renewal action on the group</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Can set expiration policy to specific groups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Expired groups can be restored within 30 days</a:t>
            </a:r>
          </a:p>
        </p:txBody>
      </p:sp>
      <p:sp>
        <p:nvSpPr>
          <p:cNvPr id="9" name="Text Placeholder 4"/>
          <p:cNvSpPr txBox="1">
            <a:spLocks/>
          </p:cNvSpPr>
          <p:nvPr/>
        </p:nvSpPr>
        <p:spPr>
          <a:xfrm>
            <a:off x="1606282" y="3800505"/>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400">
                <a:solidFill>
                  <a:schemeClr val="accent1"/>
                </a:solidFill>
                <a:latin typeface="+mj-lt"/>
              </a:rPr>
              <a:t>Guidance</a:t>
            </a:r>
          </a:p>
          <a:p>
            <a:pPr defTabSz="914367">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Pilot with specific groups initially</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Choose inactive groups based on the activity report in Microsoft Admin center</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Onboard your helpdesk team</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Communicate renewal process to group owners</a:t>
            </a:r>
          </a:p>
          <a:p>
            <a:pPr defTabSz="914367">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Ensure groups have multiple owners &amp; configure email for ownerless groups</a:t>
            </a: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2" name="Rectangle 11">
            <a:extLst>
              <a:ext uri="{FF2B5EF4-FFF2-40B4-BE49-F238E27FC236}">
                <a16:creationId xmlns:a16="http://schemas.microsoft.com/office/drawing/2014/main" id="{A522802D-B73D-4437-8716-65DF7F294B0B}"/>
              </a:ext>
            </a:extLst>
          </p:cNvPr>
          <p:cNvSpPr/>
          <p:nvPr/>
        </p:nvSpPr>
        <p:spPr>
          <a:xfrm>
            <a:off x="1606282" y="6463484"/>
            <a:ext cx="10634686" cy="307777"/>
          </a:xfrm>
          <a:prstGeom prst="rect">
            <a:avLst/>
          </a:prstGeom>
        </p:spPr>
        <p:txBody>
          <a:bodyPr wrap="square" lIns="0">
            <a:spAutoFit/>
          </a:bodyPr>
          <a:lstStyle/>
          <a:p>
            <a:pPr lvl="0">
              <a:defRPr/>
            </a:pPr>
            <a:r>
              <a:rPr lang="en-US" sz="1400">
                <a:latin typeface="Segoe UI" panose="020B0502040204020203" pitchFamily="34" charset="0"/>
                <a:cs typeface="Segoe UI" panose="020B0502040204020203" pitchFamily="34" charset="0"/>
              </a:rPr>
              <a:t>Documentation: </a:t>
            </a:r>
            <a:r>
              <a:rPr lang="en-US" sz="1400">
                <a:latin typeface="Segoe UI" panose="020B0502040204020203" pitchFamily="34" charset="0"/>
                <a:cs typeface="Segoe UI" panose="020B0502040204020203" pitchFamily="34" charset="0"/>
                <a:hlinkClick r:id="rId3"/>
              </a:rPr>
              <a:t>Office 365 Group Expiration Policy</a:t>
            </a:r>
            <a:r>
              <a:rPr lang="en-US" sz="1400">
                <a:latin typeface="Segoe UI" panose="020B0502040204020203" pitchFamily="34" charset="0"/>
                <a:cs typeface="Segoe UI" panose="020B0502040204020203" pitchFamily="34" charset="0"/>
              </a:rPr>
              <a:t>  |  </a:t>
            </a:r>
            <a:r>
              <a:rPr lang="fr-FR" sz="1400">
                <a:latin typeface="Segoe UI" panose="020B0502040204020203" pitchFamily="34" charset="0"/>
                <a:cs typeface="Segoe UI" panose="020B0502040204020203" pitchFamily="34" charset="0"/>
                <a:hlinkClick r:id="rId4"/>
              </a:rPr>
              <a:t>Configure Office 365 groups expiration</a:t>
            </a:r>
            <a:endParaRPr lang="en-US" sz="140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981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reporting</a:t>
            </a:r>
          </a:p>
        </p:txBody>
      </p:sp>
      <p:sp>
        <p:nvSpPr>
          <p:cNvPr id="8" name="Text Placeholder 4"/>
          <p:cNvSpPr txBox="1">
            <a:spLocks/>
          </p:cNvSpPr>
          <p:nvPr/>
        </p:nvSpPr>
        <p:spPr>
          <a:xfrm>
            <a:off x="1606282" y="1446519"/>
            <a:ext cx="9709418"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588"/>
              </a:spcAft>
              <a:buSzTx/>
            </a:pPr>
            <a:r>
              <a:rPr lang="en-US" sz="2400">
                <a:solidFill>
                  <a:schemeClr val="accent1"/>
                </a:solidFill>
                <a:latin typeface="+mj-lt"/>
              </a:rPr>
              <a:t>Benefits</a:t>
            </a:r>
          </a:p>
          <a:p>
            <a:pPr>
              <a:lnSpc>
                <a:spcPct val="100000"/>
              </a:lnSpc>
              <a:spcBef>
                <a:spcPts val="0"/>
              </a:spcBef>
              <a:spcAft>
                <a:spcPts val="588"/>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Track total groups and inactive/active groups</a:t>
            </a:r>
          </a:p>
          <a:p>
            <a:pPr>
              <a:lnSpc>
                <a:spcPct val="100000"/>
              </a:lnSpc>
              <a:spcBef>
                <a:spcPts val="0"/>
              </a:spcBef>
              <a:spcAft>
                <a:spcPts val="588"/>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Track both Exchange and SharePoint storage used</a:t>
            </a:r>
          </a:p>
          <a:p>
            <a:pPr>
              <a:lnSpc>
                <a:spcPct val="100000"/>
              </a:lnSpc>
              <a:spcBef>
                <a:spcPts val="0"/>
              </a:spcBef>
              <a:spcAft>
                <a:spcPts val="588"/>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View group activity across group mailbox conversations, group site/files activity, etc.</a:t>
            </a:r>
          </a:p>
        </p:txBody>
      </p:sp>
      <p:sp>
        <p:nvSpPr>
          <p:cNvPr id="9" name="Text Placeholder 4"/>
          <p:cNvSpPr txBox="1">
            <a:spLocks/>
          </p:cNvSpPr>
          <p:nvPr/>
        </p:nvSpPr>
        <p:spPr>
          <a:xfrm>
            <a:off x="1606282" y="345853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588"/>
              </a:spcAft>
              <a:buSzTx/>
            </a:pPr>
            <a:r>
              <a:rPr lang="en-US" sz="2400">
                <a:solidFill>
                  <a:schemeClr val="accent1"/>
                </a:solidFill>
                <a:latin typeface="+mj-lt"/>
              </a:rPr>
              <a:t>Guidance</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Monitor regularly to reach out to group owners of active groups to learn uses cases and amplify them internally</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Leverage Power BI content packs for additional insights:</a:t>
            </a:r>
          </a:p>
          <a:p>
            <a:pPr marL="737304" lvl="1" indent="-280121">
              <a:lnSpc>
                <a:spcPct val="100000"/>
              </a:lnSpc>
              <a:spcBef>
                <a:spcPts val="0"/>
              </a:spcBef>
              <a:spcAft>
                <a:spcPts val="600"/>
              </a:spcAft>
              <a:buFont typeface="Arial" panose="020B0604020202020204" pitchFamily="34" charset="0"/>
              <a:buChar char="•"/>
            </a:pPr>
            <a:r>
              <a:rPr lang="en-US" sz="2000">
                <a:solidFill>
                  <a:schemeClr val="tx1"/>
                </a:solidFill>
                <a:latin typeface="+mn-lt"/>
                <a:cs typeface="Segoe UI Semilight" panose="020B0402040204020203" pitchFamily="34" charset="0"/>
                <a:hlinkClick r:id="rId3"/>
              </a:rPr>
              <a:t>Office 365 Adoption content pack</a:t>
            </a:r>
            <a:endParaRPr lang="en-US" sz="2000">
              <a:solidFill>
                <a:schemeClr val="tx1"/>
              </a:solidFill>
              <a:latin typeface="+mn-lt"/>
              <a:cs typeface="Segoe UI Semilight" panose="020B0402040204020203" pitchFamily="34" charset="0"/>
            </a:endParaRPr>
          </a:p>
          <a:p>
            <a:pPr marL="737304" lvl="1" indent="-280121">
              <a:lnSpc>
                <a:spcPct val="100000"/>
              </a:lnSpc>
              <a:spcBef>
                <a:spcPts val="0"/>
              </a:spcBef>
              <a:spcAft>
                <a:spcPts val="600"/>
              </a:spcAft>
              <a:buFont typeface="Arial" panose="020B0604020202020204" pitchFamily="34" charset="0"/>
              <a:buChar char="•"/>
            </a:pPr>
            <a:r>
              <a:rPr lang="en-US" sz="2000">
                <a:solidFill>
                  <a:schemeClr val="tx1"/>
                </a:solidFill>
                <a:latin typeface="+mn-lt"/>
                <a:cs typeface="Segoe UI Semilight" panose="020B0402040204020203" pitchFamily="34" charset="0"/>
                <a:hlinkClick r:id="rId4"/>
              </a:rPr>
              <a:t>Azure AD content pack</a:t>
            </a:r>
            <a:endParaRPr lang="en-US" sz="2000">
              <a:solidFill>
                <a:schemeClr val="tx1"/>
              </a:solidFill>
              <a:latin typeface="+mn-lt"/>
              <a:cs typeface="Segoe UI Semilight" panose="020B0402040204020203" pitchFamily="34" charset="0"/>
            </a:endParaRP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Microsoft Graph </a:t>
            </a:r>
            <a:r>
              <a:rPr lang="en-US" sz="2000">
                <a:gradFill>
                  <a:gsLst>
                    <a:gs pos="5417">
                      <a:schemeClr val="tx1"/>
                    </a:gs>
                    <a:gs pos="28000">
                      <a:schemeClr val="tx1"/>
                    </a:gs>
                  </a:gsLst>
                  <a:lin ang="5400000" scaled="0"/>
                </a:gradFill>
                <a:latin typeface="+mn-lt"/>
                <a:cs typeface="Segoe UI Semilight" panose="020B0402040204020203" pitchFamily="34" charset="0"/>
                <a:hlinkClick r:id="rId5"/>
              </a:rPr>
              <a:t>groups activity API</a:t>
            </a:r>
            <a:endParaRPr lang="en-US" sz="2000">
              <a:gradFill>
                <a:gsLst>
                  <a:gs pos="5417">
                    <a:schemeClr val="tx1"/>
                  </a:gs>
                  <a:gs pos="28000">
                    <a:schemeClr val="tx1"/>
                  </a:gs>
                </a:gsLst>
                <a:lin ang="5400000" scaled="0"/>
              </a:gradFill>
              <a:latin typeface="+mn-lt"/>
              <a:cs typeface="Segoe UI Semilight" panose="020B0402040204020203" pitchFamily="34" charset="0"/>
            </a:endParaRP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Semilight" panose="020B0402040204020203" pitchFamily="34" charset="0"/>
              </a:rPr>
              <a:t>PowerShell cmdlet </a:t>
            </a:r>
            <a:r>
              <a:rPr lang="en-US" sz="2000">
                <a:solidFill>
                  <a:schemeClr val="tx1"/>
                </a:solidFill>
                <a:latin typeface="+mn-lt"/>
                <a:cs typeface="Segoe UI Semilight" panose="020B0402040204020203" pitchFamily="34" charset="0"/>
                <a:hlinkClick r:id="rId6"/>
              </a:rPr>
              <a:t>Office 365 Groups Report (Unified Groups)</a:t>
            </a:r>
            <a:endParaRPr lang="en-US" sz="2000">
              <a:solidFill>
                <a:schemeClr val="tx1"/>
              </a:solidFill>
              <a:latin typeface="+mn-lt"/>
              <a:cs typeface="Segoe UI Semilight" panose="020B0402040204020203" pitchFamily="34" charset="0"/>
            </a:endParaRPr>
          </a:p>
          <a:p>
            <a:pPr>
              <a:lnSpc>
                <a:spcPct val="100000"/>
              </a:lnSpc>
              <a:spcBef>
                <a:spcPts val="0"/>
              </a:spcBef>
              <a:spcAft>
                <a:spcPts val="600"/>
              </a:spcAft>
              <a:buSzTx/>
            </a:pPr>
            <a:r>
              <a:rPr lang="en-US" sz="2000">
                <a:latin typeface="+mn-lt"/>
                <a:cs typeface="Segoe UI Semilight" panose="020B0402040204020203" pitchFamily="34" charset="0"/>
                <a:hlinkClick r:id="rId7"/>
              </a:rPr>
              <a:t>Office 365 Reports in the admin center </a:t>
            </a:r>
            <a:endParaRPr lang="en-US" sz="2000">
              <a:latin typeface="+mn-lt"/>
              <a:cs typeface="Segoe UI Semilight" panose="020B0402040204020203" pitchFamily="34" charset="0"/>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54670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Tree>
    <p:extLst>
      <p:ext uri="{BB962C8B-B14F-4D97-AF65-F5344CB8AC3E}">
        <p14:creationId xmlns:p14="http://schemas.microsoft.com/office/powerpoint/2010/main" val="162076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DE38CF6-8D36-44AA-BD5B-E5CA6ACAA3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41536" y="4771610"/>
            <a:ext cx="6839368" cy="1544117"/>
          </a:xfrm>
          <a:prstGeom prst="rect">
            <a:avLst/>
          </a:prstGeom>
        </p:spPr>
      </p:pic>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p:txBody>
          <a:bodyPr anchor="t"/>
          <a:lstStyle/>
          <a:p>
            <a:r>
              <a:rPr lang="en-US" dirty="0"/>
              <a:t>Groups administration innovations</a:t>
            </a:r>
          </a:p>
        </p:txBody>
      </p:sp>
      <p:sp>
        <p:nvSpPr>
          <p:cNvPr id="3" name="Text Placeholder 2">
            <a:extLst>
              <a:ext uri="{FF2B5EF4-FFF2-40B4-BE49-F238E27FC236}">
                <a16:creationId xmlns:a16="http://schemas.microsoft.com/office/drawing/2014/main" id="{EB03E4EA-274B-4BE4-9A52-00B5B2697A08}"/>
              </a:ext>
            </a:extLst>
          </p:cNvPr>
          <p:cNvSpPr>
            <a:spLocks noGrp="1"/>
          </p:cNvSpPr>
          <p:nvPr>
            <p:ph type="body" sz="quarter" idx="10"/>
          </p:nvPr>
        </p:nvSpPr>
        <p:spPr>
          <a:xfrm>
            <a:off x="586389" y="1434370"/>
            <a:ext cx="6019974" cy="5201424"/>
          </a:xfrm>
        </p:spPr>
        <p:txBody>
          <a:bodyPr/>
          <a:lstStyle/>
          <a:p>
            <a:pPr>
              <a:spcBef>
                <a:spcPts val="0"/>
              </a:spcBef>
              <a:spcAft>
                <a:spcPts val="600"/>
              </a:spcAft>
            </a:pPr>
            <a:r>
              <a:rPr lang="en-US" sz="2000" dirty="0">
                <a:solidFill>
                  <a:schemeClr val="accent1"/>
                </a:solidFill>
                <a:latin typeface="+mj-lt"/>
              </a:rPr>
              <a:t>Administration</a:t>
            </a:r>
          </a:p>
          <a:p>
            <a:pPr>
              <a:spcBef>
                <a:spcPts val="0"/>
              </a:spcBef>
              <a:spcAft>
                <a:spcPts val="600"/>
              </a:spcAft>
            </a:pPr>
            <a:r>
              <a:rPr lang="en-US" sz="1600" dirty="0">
                <a:latin typeface="+mn-lt"/>
                <a:cs typeface="Segoe UI" panose="020B0502040204020203" pitchFamily="34" charset="0"/>
                <a:hlinkClick r:id="rId3"/>
              </a:rPr>
              <a:t>Connect</a:t>
            </a:r>
            <a:r>
              <a:rPr lang="en-US" sz="1600" dirty="0">
                <a:latin typeface="+mn-lt"/>
                <a:cs typeface="Segoe UI" panose="020B0502040204020203" pitchFamily="34" charset="0"/>
              </a:rPr>
              <a:t> existing SharePoint sites to new O365 Groups </a:t>
            </a:r>
          </a:p>
          <a:p>
            <a:pPr>
              <a:spcBef>
                <a:spcPts val="0"/>
              </a:spcBef>
              <a:spcAft>
                <a:spcPts val="600"/>
              </a:spcAft>
            </a:pPr>
            <a:r>
              <a:rPr lang="en-US" sz="1600" dirty="0">
                <a:latin typeface="+mn-lt"/>
                <a:cs typeface="Segoe UI" panose="020B0502040204020203" pitchFamily="34" charset="0"/>
              </a:rPr>
              <a:t>Microsoft 365 </a:t>
            </a:r>
            <a:r>
              <a:rPr lang="en-US" sz="1600" dirty="0">
                <a:latin typeface="+mn-lt"/>
                <a:cs typeface="Segoe UI" panose="020B0502040204020203" pitchFamily="34" charset="0"/>
                <a:hlinkClick r:id="rId4"/>
              </a:rPr>
              <a:t>usage analytics</a:t>
            </a:r>
            <a:r>
              <a:rPr lang="en-US" sz="1600" dirty="0">
                <a:latin typeface="+mn-lt"/>
                <a:cs typeface="Segoe UI" panose="020B0502040204020203" pitchFamily="34" charset="0"/>
              </a:rPr>
              <a:t> in Power BI</a:t>
            </a:r>
          </a:p>
          <a:p>
            <a:pPr>
              <a:spcBef>
                <a:spcPts val="0"/>
              </a:spcBef>
              <a:spcAft>
                <a:spcPts val="600"/>
              </a:spcAft>
            </a:pPr>
            <a:r>
              <a:rPr lang="en-US" sz="1600" dirty="0">
                <a:latin typeface="+mn-lt"/>
                <a:cs typeface="Segoe UI" panose="020B0502040204020203" pitchFamily="34" charset="0"/>
              </a:rPr>
              <a:t>Edit an Office 365 Group’s </a:t>
            </a:r>
            <a:r>
              <a:rPr lang="en-US" sz="1600" dirty="0">
                <a:latin typeface="+mn-lt"/>
                <a:cs typeface="Segoe UI" panose="020B0502040204020203" pitchFamily="34" charset="0"/>
                <a:hlinkClick r:id="rId5"/>
              </a:rPr>
              <a:t>email/proxy addresses </a:t>
            </a:r>
            <a:endParaRPr lang="en-US" sz="1600" dirty="0">
              <a:latin typeface="+mn-lt"/>
              <a:cs typeface="Segoe UI" panose="020B0502040204020203" pitchFamily="34" charset="0"/>
            </a:endParaRPr>
          </a:p>
          <a:p>
            <a:pPr>
              <a:spcBef>
                <a:spcPts val="0"/>
              </a:spcBef>
              <a:spcAft>
                <a:spcPts val="600"/>
              </a:spcAft>
            </a:pPr>
            <a:r>
              <a:rPr lang="en-US" sz="1600" dirty="0">
                <a:latin typeface="+mn-lt"/>
                <a:cs typeface="Segoe UI" panose="020B0502040204020203" pitchFamily="34" charset="0"/>
              </a:rPr>
              <a:t>Allowing a dot in the group alias when creating a group</a:t>
            </a:r>
          </a:p>
          <a:p>
            <a:pPr>
              <a:spcBef>
                <a:spcPts val="0"/>
              </a:spcBef>
              <a:spcAft>
                <a:spcPts val="600"/>
              </a:spcAft>
            </a:pPr>
            <a:r>
              <a:rPr lang="en-US" sz="1600" dirty="0">
                <a:latin typeface="+mn-lt"/>
                <a:cs typeface="Segoe UI" panose="020B0502040204020203" pitchFamily="34" charset="0"/>
              </a:rPr>
              <a:t>New SharePoint </a:t>
            </a:r>
            <a:r>
              <a:rPr lang="en-US" sz="1600" dirty="0">
                <a:latin typeface="+mn-lt"/>
                <a:cs typeface="Segoe UI" panose="020B0502040204020203" pitchFamily="34" charset="0"/>
                <a:hlinkClick r:id="rId6"/>
              </a:rPr>
              <a:t>admin center</a:t>
            </a:r>
            <a:endParaRPr lang="en-US" sz="1600" dirty="0">
              <a:latin typeface="+mn-lt"/>
              <a:cs typeface="Segoe UI" panose="020B0502040204020203" pitchFamily="34" charset="0"/>
            </a:endParaRPr>
          </a:p>
          <a:p>
            <a:pPr>
              <a:spcBef>
                <a:spcPts val="0"/>
              </a:spcBef>
              <a:spcAft>
                <a:spcPts val="600"/>
              </a:spcAft>
            </a:pPr>
            <a:r>
              <a:rPr lang="en-US" sz="2000" dirty="0">
                <a:solidFill>
                  <a:schemeClr val="accent1"/>
                </a:solidFill>
                <a:latin typeface="+mj-lt"/>
              </a:rPr>
              <a:t>Governance</a:t>
            </a:r>
          </a:p>
          <a:p>
            <a:pPr>
              <a:spcBef>
                <a:spcPts val="0"/>
              </a:spcBef>
              <a:spcAft>
                <a:spcPts val="600"/>
              </a:spcAft>
            </a:pPr>
            <a:r>
              <a:rPr lang="en-US" sz="1600" dirty="0">
                <a:latin typeface="+mn-lt"/>
                <a:cs typeface="Segoe UI" panose="020B0502040204020203" pitchFamily="34" charset="0"/>
              </a:rPr>
              <a:t>Naming Policy </a:t>
            </a:r>
            <a:r>
              <a:rPr lang="en-US" sz="1600" dirty="0">
                <a:latin typeface="+mn-lt"/>
                <a:cs typeface="Segoe UI" panose="020B0502040204020203" pitchFamily="34" charset="0"/>
                <a:hlinkClick r:id="rId7"/>
              </a:rPr>
              <a:t>generally available</a:t>
            </a:r>
            <a:r>
              <a:rPr lang="en-US" sz="1600" dirty="0">
                <a:latin typeface="+mn-lt"/>
                <a:cs typeface="Segoe UI" panose="020B0502040204020203" pitchFamily="34" charset="0"/>
              </a:rPr>
              <a:t>, AAD Portal UX (Preview)</a:t>
            </a:r>
          </a:p>
          <a:p>
            <a:pPr>
              <a:spcBef>
                <a:spcPts val="0"/>
              </a:spcBef>
              <a:spcAft>
                <a:spcPts val="600"/>
              </a:spcAft>
            </a:pPr>
            <a:r>
              <a:rPr lang="en-US" sz="1600" dirty="0">
                <a:latin typeface="+mn-lt"/>
                <a:cs typeface="Segoe UI" panose="020B0502040204020203" pitchFamily="34" charset="0"/>
              </a:rPr>
              <a:t>Yammer, Outlook Mobile, and Outlook Desktop support for Office 365 Group </a:t>
            </a:r>
            <a:r>
              <a:rPr lang="en-US" sz="1600" dirty="0">
                <a:latin typeface="+mn-lt"/>
                <a:cs typeface="Segoe UI" panose="020B0502040204020203" pitchFamily="34" charset="0"/>
                <a:hlinkClick r:id="rId8"/>
              </a:rPr>
              <a:t>naming</a:t>
            </a:r>
            <a:r>
              <a:rPr lang="en-US" sz="1600" dirty="0">
                <a:latin typeface="+mn-lt"/>
                <a:cs typeface="Segoe UI" panose="020B0502040204020203" pitchFamily="34" charset="0"/>
              </a:rPr>
              <a:t> policies</a:t>
            </a:r>
          </a:p>
          <a:p>
            <a:pPr>
              <a:spcBef>
                <a:spcPts val="0"/>
              </a:spcBef>
              <a:spcAft>
                <a:spcPts val="600"/>
              </a:spcAft>
            </a:pPr>
            <a:r>
              <a:rPr lang="en-US" sz="1600" dirty="0">
                <a:latin typeface="+mn-lt"/>
                <a:cs typeface="Segoe UI" panose="020B0502040204020203" pitchFamily="34" charset="0"/>
              </a:rPr>
              <a:t>Microsoft </a:t>
            </a:r>
            <a:r>
              <a:rPr lang="en-US" sz="1600" dirty="0">
                <a:latin typeface="+mn-lt"/>
                <a:cs typeface="Segoe UI" panose="020B0502040204020203" pitchFamily="34" charset="0"/>
                <a:hlinkClick r:id="rId9"/>
              </a:rPr>
              <a:t>Teams</a:t>
            </a:r>
            <a:r>
              <a:rPr lang="en-US" sz="1600" dirty="0">
                <a:latin typeface="+mn-lt"/>
                <a:cs typeface="Segoe UI" panose="020B0502040204020203" pitchFamily="34" charset="0"/>
              </a:rPr>
              <a:t> &amp; </a:t>
            </a:r>
            <a:r>
              <a:rPr lang="en-US" sz="1600" dirty="0">
                <a:latin typeface="+mn-lt"/>
                <a:cs typeface="Segoe UI" panose="020B0502040204020203" pitchFamily="34" charset="0"/>
                <a:hlinkClick r:id="rId10"/>
              </a:rPr>
              <a:t>Planner</a:t>
            </a:r>
            <a:r>
              <a:rPr lang="en-US" sz="1600" dirty="0">
                <a:latin typeface="+mn-lt"/>
                <a:cs typeface="Segoe UI" panose="020B0502040204020203" pitchFamily="34" charset="0"/>
              </a:rPr>
              <a:t> Azure B2B guest support</a:t>
            </a:r>
            <a:endParaRPr lang="en-US" sz="1600" dirty="0">
              <a:solidFill>
                <a:schemeClr val="accent1"/>
              </a:solidFill>
              <a:latin typeface="+mn-lt"/>
            </a:endParaRPr>
          </a:p>
          <a:p>
            <a:pPr>
              <a:spcBef>
                <a:spcPts val="0"/>
              </a:spcBef>
              <a:spcAft>
                <a:spcPts val="600"/>
              </a:spcAft>
            </a:pPr>
            <a:r>
              <a:rPr lang="en-US" sz="2000" dirty="0">
                <a:solidFill>
                  <a:schemeClr val="accent1"/>
                </a:solidFill>
                <a:latin typeface="+mj-lt"/>
              </a:rPr>
              <a:t>Other</a:t>
            </a:r>
          </a:p>
          <a:p>
            <a:pPr>
              <a:spcBef>
                <a:spcPts val="0"/>
              </a:spcBef>
              <a:spcAft>
                <a:spcPts val="600"/>
              </a:spcAft>
            </a:pPr>
            <a:r>
              <a:rPr lang="en-US" sz="1600" dirty="0">
                <a:latin typeface="Segoe UI" panose="020B0502040204020203" pitchFamily="34" charset="0"/>
                <a:cs typeface="Segoe UI" panose="020B0502040204020203" pitchFamily="34" charset="0"/>
                <a:hlinkClick r:id="rId11"/>
              </a:rPr>
              <a:t>Multi-Geo</a:t>
            </a:r>
            <a:r>
              <a:rPr lang="en-US" sz="1600" dirty="0">
                <a:latin typeface="Segoe UI" panose="020B0502040204020203" pitchFamily="34" charset="0"/>
                <a:cs typeface="Segoe UI" panose="020B0502040204020203" pitchFamily="34" charset="0"/>
              </a:rPr>
              <a:t> </a:t>
            </a:r>
            <a:r>
              <a:rPr lang="en-US" sz="1600" dirty="0">
                <a:latin typeface="+mn-lt"/>
                <a:cs typeface="Segoe UI" panose="020B0502040204020203" pitchFamily="34" charset="0"/>
              </a:rPr>
              <a:t>Groups support</a:t>
            </a:r>
          </a:p>
          <a:p>
            <a:pPr>
              <a:spcBef>
                <a:spcPts val="0"/>
              </a:spcBef>
              <a:spcAft>
                <a:spcPts val="600"/>
              </a:spcAft>
            </a:pPr>
            <a:r>
              <a:rPr lang="en-US" sz="1600" dirty="0">
                <a:latin typeface="+mn-lt"/>
                <a:cs typeface="Segoe UI" panose="020B0502040204020203" pitchFamily="34" charset="0"/>
              </a:rPr>
              <a:t>Migrate your </a:t>
            </a:r>
            <a:r>
              <a:rPr lang="en-US" sz="1600" dirty="0">
                <a:latin typeface="+mn-lt"/>
                <a:cs typeface="Segoe UI" panose="020B0502040204020203" pitchFamily="34" charset="0"/>
                <a:hlinkClick r:id="rId12"/>
              </a:rPr>
              <a:t>public folders</a:t>
            </a:r>
            <a:r>
              <a:rPr lang="en-US" sz="1600" dirty="0">
                <a:latin typeface="+mn-lt"/>
                <a:cs typeface="Segoe UI" panose="020B0502040204020203" pitchFamily="34" charset="0"/>
              </a:rPr>
              <a:t> to Office 365 Groups</a:t>
            </a:r>
          </a:p>
          <a:p>
            <a:pPr>
              <a:spcBef>
                <a:spcPts val="0"/>
              </a:spcBef>
              <a:spcAft>
                <a:spcPts val="600"/>
              </a:spcAft>
            </a:pPr>
            <a:r>
              <a:rPr lang="en-US" sz="1600" dirty="0">
                <a:latin typeface="+mn-lt"/>
                <a:cs typeface="Segoe UI" panose="020B0502040204020203" pitchFamily="34" charset="0"/>
              </a:rPr>
              <a:t>New Power BI </a:t>
            </a:r>
            <a:r>
              <a:rPr lang="en-US" sz="1600" dirty="0">
                <a:latin typeface="+mn-lt"/>
                <a:cs typeface="Segoe UI" panose="020B0502040204020203" pitchFamily="34" charset="0"/>
                <a:hlinkClick r:id="rId13"/>
              </a:rPr>
              <a:t>workspaces</a:t>
            </a:r>
            <a:endParaRPr lang="en-US" sz="1600" dirty="0">
              <a:latin typeface="+mn-lt"/>
              <a:cs typeface="Segoe UI" panose="020B0502040204020203" pitchFamily="34" charset="0"/>
            </a:endParaRPr>
          </a:p>
          <a:p>
            <a:pPr>
              <a:spcBef>
                <a:spcPts val="0"/>
              </a:spcBef>
              <a:spcAft>
                <a:spcPts val="600"/>
              </a:spcAft>
            </a:pPr>
            <a:r>
              <a:rPr lang="en-US" sz="1600" dirty="0">
                <a:latin typeface="+mn-lt"/>
                <a:cs typeface="Segoe UI" panose="020B0502040204020203" pitchFamily="34" charset="0"/>
              </a:rPr>
              <a:t>Scalability &amp; performance improvements</a:t>
            </a:r>
          </a:p>
        </p:txBody>
      </p:sp>
      <p:grpSp>
        <p:nvGrpSpPr>
          <p:cNvPr id="13" name="Group 12">
            <a:extLst>
              <a:ext uri="{FF2B5EF4-FFF2-40B4-BE49-F238E27FC236}">
                <a16:creationId xmlns:a16="http://schemas.microsoft.com/office/drawing/2014/main" id="{00802425-9BB9-4A26-8720-4F72C7538F4F}"/>
              </a:ext>
            </a:extLst>
          </p:cNvPr>
          <p:cNvGrpSpPr/>
          <p:nvPr/>
        </p:nvGrpSpPr>
        <p:grpSpPr>
          <a:xfrm>
            <a:off x="6529263" y="1516116"/>
            <a:ext cx="5102145" cy="3649335"/>
            <a:chOff x="6529263" y="1334489"/>
            <a:chExt cx="5102145" cy="3649335"/>
          </a:xfrm>
        </p:grpSpPr>
        <p:pic>
          <p:nvPicPr>
            <p:cNvPr id="10" name="Picture 9">
              <a:extLst>
                <a:ext uri="{FF2B5EF4-FFF2-40B4-BE49-F238E27FC236}">
                  <a16:creationId xmlns:a16="http://schemas.microsoft.com/office/drawing/2014/main" id="{59E5C4B1-1FE8-4C93-A5EE-BCCA1EF6BD00}"/>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529263" y="1334489"/>
              <a:ext cx="5102145" cy="3649335"/>
            </a:xfrm>
            <a:prstGeom prst="rect">
              <a:avLst/>
            </a:prstGeom>
          </p:spPr>
        </p:pic>
        <p:pic>
          <p:nvPicPr>
            <p:cNvPr id="7" name="Picture 6">
              <a:extLst>
                <a:ext uri="{FF2B5EF4-FFF2-40B4-BE49-F238E27FC236}">
                  <a16:creationId xmlns:a16="http://schemas.microsoft.com/office/drawing/2014/main" id="{866EC7C9-4644-4F0B-8E6A-5BB468BA79DE}"/>
                </a:ext>
              </a:extLst>
            </p:cNvPr>
            <p:cNvPicPr>
              <a:picLocks noChangeAspect="1"/>
            </p:cNvPicPr>
            <p:nvPr/>
          </p:nvPicPr>
          <p:blipFill>
            <a:blip r:embed="rId15"/>
            <a:stretch>
              <a:fillRect/>
            </a:stretch>
          </p:blipFill>
          <p:spPr>
            <a:xfrm>
              <a:off x="6806195" y="1642872"/>
              <a:ext cx="4520962" cy="2785466"/>
            </a:xfrm>
            <a:prstGeom prst="rect">
              <a:avLst/>
            </a:prstGeom>
          </p:spPr>
        </p:pic>
      </p:grpSp>
    </p:spTree>
    <p:extLst>
      <p:ext uri="{BB962C8B-B14F-4D97-AF65-F5344CB8AC3E}">
        <p14:creationId xmlns:p14="http://schemas.microsoft.com/office/powerpoint/2010/main" val="363202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1+#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 calcmode="lin" valueType="num">
                                      <p:cBhvr additive="base">
                                        <p:cTn id="3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decel="100000" fill="hold" nodeType="click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decel="100000"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ppt_y"/>
                                          </p:val>
                                        </p:tav>
                                        <p:tav tm="100000">
                                          <p:val>
                                            <p:strVal val="#ppt_y"/>
                                          </p:val>
                                        </p:tav>
                                      </p:tavLst>
                                    </p:anim>
                                  </p:childTnLst>
                                </p:cTn>
                              </p:par>
                              <p:par>
                                <p:cTn id="47" presetID="2" presetClass="entr" presetSubtype="8" decel="100000"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ppt_y"/>
                                          </p:val>
                                        </p:tav>
                                        <p:tav tm="100000">
                                          <p:val>
                                            <p:strVal val="#ppt_y"/>
                                          </p:val>
                                        </p:tav>
                                      </p:tavLst>
                                    </p:anim>
                                  </p:childTnLst>
                                </p:cTn>
                              </p:par>
                              <p:par>
                                <p:cTn id="51" presetID="2" presetClass="entr" presetSubtype="8" decel="100000"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decel="100000" fill="hold" nodeType="clickEffect">
                                  <p:stCondLst>
                                    <p:cond delay="0"/>
                                  </p:stCondLst>
                                  <p:childTnLst>
                                    <p:set>
                                      <p:cBhvr>
                                        <p:cTn id="58" dur="1" fill="hold">
                                          <p:stCondLst>
                                            <p:cond delay="0"/>
                                          </p:stCondLst>
                                        </p:cTn>
                                        <p:tgtEl>
                                          <p:spTgt spid="3">
                                            <p:txEl>
                                              <p:pRg st="10" end="10"/>
                                            </p:txEl>
                                          </p:spTgt>
                                        </p:tgtEl>
                                        <p:attrNameLst>
                                          <p:attrName>style.visibility</p:attrName>
                                        </p:attrNameLst>
                                      </p:cBhvr>
                                      <p:to>
                                        <p:strVal val="visible"/>
                                      </p:to>
                                    </p:set>
                                    <p:anim calcmode="lin" valueType="num">
                                      <p:cBhvr additive="base">
                                        <p:cTn id="59" dur="500" fill="hold"/>
                                        <p:tgtEl>
                                          <p:spTgt spid="3">
                                            <p:txEl>
                                              <p:pRg st="10" end="1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3">
                                            <p:txEl>
                                              <p:pRg st="10" end="10"/>
                                            </p:txEl>
                                          </p:spTgt>
                                        </p:tgtEl>
                                        <p:attrNameLst>
                                          <p:attrName>ppt_y</p:attrName>
                                        </p:attrNameLst>
                                      </p:cBhvr>
                                      <p:tavLst>
                                        <p:tav tm="0">
                                          <p:val>
                                            <p:strVal val="#ppt_y"/>
                                          </p:val>
                                        </p:tav>
                                        <p:tav tm="100000">
                                          <p:val>
                                            <p:strVal val="#ppt_y"/>
                                          </p:val>
                                        </p:tav>
                                      </p:tavLst>
                                    </p:anim>
                                  </p:childTnLst>
                                </p:cTn>
                              </p:par>
                              <p:par>
                                <p:cTn id="61" presetID="2" presetClass="entr" presetSubtype="8" decel="100000" fill="hold" nodeType="withEffect">
                                  <p:stCondLst>
                                    <p:cond delay="0"/>
                                  </p:stCondLst>
                                  <p:childTnLst>
                                    <p:set>
                                      <p:cBhvr>
                                        <p:cTn id="62" dur="1" fill="hold">
                                          <p:stCondLst>
                                            <p:cond delay="0"/>
                                          </p:stCondLst>
                                        </p:cTn>
                                        <p:tgtEl>
                                          <p:spTgt spid="3">
                                            <p:txEl>
                                              <p:pRg st="11" end="11"/>
                                            </p:txEl>
                                          </p:spTgt>
                                        </p:tgtEl>
                                        <p:attrNameLst>
                                          <p:attrName>style.visibility</p:attrName>
                                        </p:attrNameLst>
                                      </p:cBhvr>
                                      <p:to>
                                        <p:strVal val="visible"/>
                                      </p:to>
                                    </p:set>
                                    <p:anim calcmode="lin" valueType="num">
                                      <p:cBhvr additive="base">
                                        <p:cTn id="63" dur="500" fill="hold"/>
                                        <p:tgtEl>
                                          <p:spTgt spid="3">
                                            <p:txEl>
                                              <p:pRg st="11" end="11"/>
                                            </p:txEl>
                                          </p:spTgt>
                                        </p:tgtEl>
                                        <p:attrNameLst>
                                          <p:attrName>ppt_x</p:attrName>
                                        </p:attrNameLst>
                                      </p:cBhvr>
                                      <p:tavLst>
                                        <p:tav tm="0">
                                          <p:val>
                                            <p:strVal val="0-#ppt_w/2"/>
                                          </p:val>
                                        </p:tav>
                                        <p:tav tm="100000">
                                          <p:val>
                                            <p:strVal val="#ppt_x"/>
                                          </p:val>
                                        </p:tav>
                                      </p:tavLst>
                                    </p:anim>
                                    <p:anim calcmode="lin" valueType="num">
                                      <p:cBhvr additive="base">
                                        <p:cTn id="64" dur="500" fill="hold"/>
                                        <p:tgtEl>
                                          <p:spTgt spid="3">
                                            <p:txEl>
                                              <p:pRg st="11" end="11"/>
                                            </p:txEl>
                                          </p:spTgt>
                                        </p:tgtEl>
                                        <p:attrNameLst>
                                          <p:attrName>ppt_y</p:attrName>
                                        </p:attrNameLst>
                                      </p:cBhvr>
                                      <p:tavLst>
                                        <p:tav tm="0">
                                          <p:val>
                                            <p:strVal val="#ppt_y"/>
                                          </p:val>
                                        </p:tav>
                                        <p:tav tm="100000">
                                          <p:val>
                                            <p:strVal val="#ppt_y"/>
                                          </p:val>
                                        </p:tav>
                                      </p:tavLst>
                                    </p:anim>
                                  </p:childTnLst>
                                </p:cTn>
                              </p:par>
                              <p:par>
                                <p:cTn id="65" presetID="2" presetClass="entr" presetSubtype="8" decel="100000" fill="hold"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 calcmode="lin" valueType="num">
                                      <p:cBhvr additive="base">
                                        <p:cTn id="67" dur="500" fill="hold"/>
                                        <p:tgtEl>
                                          <p:spTgt spid="3">
                                            <p:txEl>
                                              <p:pRg st="12" end="12"/>
                                            </p:txEl>
                                          </p:spTgt>
                                        </p:tgtEl>
                                        <p:attrNameLst>
                                          <p:attrName>ppt_x</p:attrName>
                                        </p:attrNameLst>
                                      </p:cBhvr>
                                      <p:tavLst>
                                        <p:tav tm="0">
                                          <p:val>
                                            <p:strVal val="0-#ppt_w/2"/>
                                          </p:val>
                                        </p:tav>
                                        <p:tav tm="100000">
                                          <p:val>
                                            <p:strVal val="#ppt_x"/>
                                          </p:val>
                                        </p:tav>
                                      </p:tavLst>
                                    </p:anim>
                                    <p:anim calcmode="lin" valueType="num">
                                      <p:cBhvr additive="base">
                                        <p:cTn id="68" dur="500" fill="hold"/>
                                        <p:tgtEl>
                                          <p:spTgt spid="3">
                                            <p:txEl>
                                              <p:pRg st="12" end="12"/>
                                            </p:txEl>
                                          </p:spTgt>
                                        </p:tgtEl>
                                        <p:attrNameLst>
                                          <p:attrName>ppt_y</p:attrName>
                                        </p:attrNameLst>
                                      </p:cBhvr>
                                      <p:tavLst>
                                        <p:tav tm="0">
                                          <p:val>
                                            <p:strVal val="#ppt_y"/>
                                          </p:val>
                                        </p:tav>
                                        <p:tav tm="100000">
                                          <p:val>
                                            <p:strVal val="#ppt_y"/>
                                          </p:val>
                                        </p:tav>
                                      </p:tavLst>
                                    </p:anim>
                                  </p:childTnLst>
                                </p:cTn>
                              </p:par>
                              <p:par>
                                <p:cTn id="69" presetID="2" presetClass="entr" presetSubtype="8" decel="100000" fill="hold" nodeType="withEffect">
                                  <p:stCondLst>
                                    <p:cond delay="0"/>
                                  </p:stCondLst>
                                  <p:childTnLst>
                                    <p:set>
                                      <p:cBhvr>
                                        <p:cTn id="70" dur="1" fill="hold">
                                          <p:stCondLst>
                                            <p:cond delay="0"/>
                                          </p:stCondLst>
                                        </p:cTn>
                                        <p:tgtEl>
                                          <p:spTgt spid="3">
                                            <p:txEl>
                                              <p:pRg st="13" end="13"/>
                                            </p:txEl>
                                          </p:spTgt>
                                        </p:tgtEl>
                                        <p:attrNameLst>
                                          <p:attrName>style.visibility</p:attrName>
                                        </p:attrNameLst>
                                      </p:cBhvr>
                                      <p:to>
                                        <p:strVal val="visible"/>
                                      </p:to>
                                    </p:set>
                                    <p:anim calcmode="lin" valueType="num">
                                      <p:cBhvr additive="base">
                                        <p:cTn id="71" dur="500" fill="hold"/>
                                        <p:tgtEl>
                                          <p:spTgt spid="3">
                                            <p:txEl>
                                              <p:pRg st="13" end="13"/>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3">
                                            <p:txEl>
                                              <p:pRg st="13" end="13"/>
                                            </p:txEl>
                                          </p:spTgt>
                                        </p:tgtEl>
                                        <p:attrNameLst>
                                          <p:attrName>ppt_y</p:attrName>
                                        </p:attrNameLst>
                                      </p:cBhvr>
                                      <p:tavLst>
                                        <p:tav tm="0">
                                          <p:val>
                                            <p:strVal val="#ppt_y"/>
                                          </p:val>
                                        </p:tav>
                                        <p:tav tm="100000">
                                          <p:val>
                                            <p:strVal val="#ppt_y"/>
                                          </p:val>
                                        </p:tav>
                                      </p:tavLst>
                                    </p:anim>
                                  </p:childTnLst>
                                </p:cTn>
                              </p:par>
                              <p:par>
                                <p:cTn id="73" presetID="2" presetClass="entr" presetSubtype="8" decel="100000" fill="hold" nodeType="withEffect">
                                  <p:stCondLst>
                                    <p:cond delay="0"/>
                                  </p:stCondLst>
                                  <p:childTnLst>
                                    <p:set>
                                      <p:cBhvr>
                                        <p:cTn id="74" dur="1" fill="hold">
                                          <p:stCondLst>
                                            <p:cond delay="0"/>
                                          </p:stCondLst>
                                        </p:cTn>
                                        <p:tgtEl>
                                          <p:spTgt spid="3">
                                            <p:txEl>
                                              <p:pRg st="14" end="14"/>
                                            </p:txEl>
                                          </p:spTgt>
                                        </p:tgtEl>
                                        <p:attrNameLst>
                                          <p:attrName>style.visibility</p:attrName>
                                        </p:attrNameLst>
                                      </p:cBhvr>
                                      <p:to>
                                        <p:strVal val="visible"/>
                                      </p:to>
                                    </p:set>
                                    <p:anim calcmode="lin" valueType="num">
                                      <p:cBhvr additive="base">
                                        <p:cTn id="75" dur="500" fill="hold"/>
                                        <p:tgtEl>
                                          <p:spTgt spid="3">
                                            <p:txEl>
                                              <p:pRg st="14" end="14"/>
                                            </p:txEl>
                                          </p:spTgt>
                                        </p:tgtEl>
                                        <p:attrNameLst>
                                          <p:attrName>ppt_x</p:attrName>
                                        </p:attrNameLst>
                                      </p:cBhvr>
                                      <p:tavLst>
                                        <p:tav tm="0">
                                          <p:val>
                                            <p:strVal val="0-#ppt_w/2"/>
                                          </p:val>
                                        </p:tav>
                                        <p:tav tm="100000">
                                          <p:val>
                                            <p:strVal val="#ppt_x"/>
                                          </p:val>
                                        </p:tav>
                                      </p:tavLst>
                                    </p:anim>
                                    <p:anim calcmode="lin" valueType="num">
                                      <p:cBhvr additive="base">
                                        <p:cTn id="76" dur="500" fill="hold"/>
                                        <p:tgtEl>
                                          <p:spTgt spid="3">
                                            <p:txEl>
                                              <p:pRg st="14" end="1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Office 365 Groups Self-Service</a:t>
            </a:r>
          </a:p>
        </p:txBody>
      </p:sp>
      <p:sp>
        <p:nvSpPr>
          <p:cNvPr id="4" name="Text Placeholder 3"/>
          <p:cNvSpPr>
            <a:spLocks noGrp="1"/>
          </p:cNvSpPr>
          <p:nvPr>
            <p:ph type="body" sz="quarter" idx="12"/>
          </p:nvPr>
        </p:nvSpPr>
        <p:spPr>
          <a:xfrm>
            <a:off x="585216" y="4347372"/>
            <a:ext cx="9144000" cy="276999"/>
          </a:xfrm>
        </p:spPr>
        <p:txBody>
          <a:bodyPr/>
          <a:lstStyle/>
          <a:p>
            <a:r>
              <a:rPr lang="en-US" dirty="0"/>
              <a:t>How do I enable self-service with governance?</a:t>
            </a:r>
          </a:p>
        </p:txBody>
      </p:sp>
    </p:spTree>
    <p:extLst>
      <p:ext uri="{BB962C8B-B14F-4D97-AF65-F5344CB8AC3E}">
        <p14:creationId xmlns:p14="http://schemas.microsoft.com/office/powerpoint/2010/main" val="1645810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19BD77-F99F-4A31-B9D6-83D531B51FE4}"/>
              </a:ext>
            </a:extLst>
          </p:cNvPr>
          <p:cNvSpPr>
            <a:spLocks noGrp="1"/>
          </p:cNvSpPr>
          <p:nvPr>
            <p:ph type="title"/>
          </p:nvPr>
        </p:nvSpPr>
        <p:spPr>
          <a:xfrm>
            <a:off x="457199" y="1884808"/>
            <a:ext cx="11277601" cy="1772793"/>
          </a:xfrm>
        </p:spPr>
        <p:txBody>
          <a:bodyPr/>
          <a:lstStyle/>
          <a:p>
            <a:r>
              <a:rPr lang="en-US" dirty="0"/>
              <a:t>BRK162: Best practices and what’s new for managing Office 365 Groups</a:t>
            </a:r>
          </a:p>
        </p:txBody>
      </p:sp>
      <p:sp>
        <p:nvSpPr>
          <p:cNvPr id="5" name="Text Placeholder 4">
            <a:extLst>
              <a:ext uri="{FF2B5EF4-FFF2-40B4-BE49-F238E27FC236}">
                <a16:creationId xmlns:a16="http://schemas.microsoft.com/office/drawing/2014/main" id="{D371F0AB-E67F-48A6-8F04-E194025A6B8A}"/>
              </a:ext>
            </a:extLst>
          </p:cNvPr>
          <p:cNvSpPr>
            <a:spLocks noGrp="1"/>
          </p:cNvSpPr>
          <p:nvPr>
            <p:ph type="body" sz="quarter" idx="14"/>
          </p:nvPr>
        </p:nvSpPr>
        <p:spPr>
          <a:xfrm>
            <a:off x="457200" y="3657600"/>
            <a:ext cx="11277600" cy="2015836"/>
          </a:xfrm>
        </p:spPr>
        <p:txBody>
          <a:bodyPr/>
          <a:lstStyle/>
          <a:p>
            <a:r>
              <a:rPr lang="en-US" dirty="0"/>
              <a:t>Mike McLean</a:t>
            </a:r>
          </a:p>
          <a:p>
            <a:r>
              <a:rPr lang="en-US" dirty="0"/>
              <a:t>Principal Program Manager</a:t>
            </a:r>
          </a:p>
          <a:p>
            <a:r>
              <a:rPr lang="en-US" dirty="0"/>
              <a:t>Microsoft</a:t>
            </a:r>
          </a:p>
          <a:p>
            <a:r>
              <a:rPr lang="en-US" dirty="0"/>
              <a:t>mmclean@microsoft.com</a:t>
            </a:r>
          </a:p>
          <a:p>
            <a:r>
              <a:rPr lang="en-US" dirty="0"/>
              <a:t>@</a:t>
            </a:r>
            <a:r>
              <a:rPr lang="en-US" dirty="0" err="1"/>
              <a:t>mikemcleanlive</a:t>
            </a:r>
            <a:r>
              <a:rPr lang="en-US" dirty="0"/>
              <a:t> | #BRK162</a:t>
            </a:r>
          </a:p>
        </p:txBody>
      </p:sp>
      <p:pic>
        <p:nvPicPr>
          <p:cNvPr id="8" name="Picture 7">
            <a:extLst>
              <a:ext uri="{FF2B5EF4-FFF2-40B4-BE49-F238E27FC236}">
                <a16:creationId xmlns:a16="http://schemas.microsoft.com/office/drawing/2014/main" id="{DCCC83B4-8730-433B-9734-5D28EB4BAD0D}"/>
              </a:ext>
            </a:extLst>
          </p:cNvPr>
          <p:cNvPicPr>
            <a:picLocks noChangeAspect="1"/>
          </p:cNvPicPr>
          <p:nvPr/>
        </p:nvPicPr>
        <p:blipFill>
          <a:blip r:embed="rId3"/>
          <a:stretch>
            <a:fillRect/>
          </a:stretch>
        </p:blipFill>
        <p:spPr>
          <a:xfrm>
            <a:off x="10058401" y="5974780"/>
            <a:ext cx="1828800" cy="578420"/>
          </a:xfrm>
          <a:prstGeom prst="rect">
            <a:avLst/>
          </a:prstGeom>
        </p:spPr>
      </p:pic>
    </p:spTree>
    <p:extLst>
      <p:ext uri="{BB962C8B-B14F-4D97-AF65-F5344CB8AC3E}">
        <p14:creationId xmlns:p14="http://schemas.microsoft.com/office/powerpoint/2010/main" val="499379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1471653"/>
            <a:ext cx="5239951" cy="1661993"/>
          </a:xfrm>
        </p:spPr>
        <p:txBody>
          <a:bodyPr/>
          <a:lstStyle/>
          <a:p>
            <a:r>
              <a:rPr lang="en-US"/>
              <a:t>How do I extend collaboration to external guests?</a:t>
            </a:r>
          </a:p>
        </p:txBody>
      </p:sp>
      <p:sp>
        <p:nvSpPr>
          <p:cNvPr id="5" name="Text Placeholder 4">
            <a:extLst>
              <a:ext uri="{FF2B5EF4-FFF2-40B4-BE49-F238E27FC236}">
                <a16:creationId xmlns:a16="http://schemas.microsoft.com/office/drawing/2014/main" id="{1204992A-F494-4E2C-ADAA-6DA22054640E}"/>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A676B31A-88D3-4090-BE77-C9441249489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408247" y="487"/>
            <a:ext cx="5783754" cy="6857027"/>
          </a:xfrm>
          <a:prstGeom prst="rect">
            <a:avLst/>
          </a:prstGeom>
        </p:spPr>
      </p:pic>
    </p:spTree>
    <p:extLst>
      <p:ext uri="{BB962C8B-B14F-4D97-AF65-F5344CB8AC3E}">
        <p14:creationId xmlns:p14="http://schemas.microsoft.com/office/powerpoint/2010/main" val="131225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Groups guest access</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400">
                <a:solidFill>
                  <a:schemeClr val="accent1"/>
                </a:solidFill>
                <a:latin typeface="+mj-lt"/>
              </a:rPr>
              <a:t>Benefits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Enables safe teamwork outside the firewall</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Works with any email addresses</a:t>
            </a:r>
          </a:p>
          <a:p>
            <a:pPr>
              <a:lnSpc>
                <a:spcPct val="100000"/>
              </a:lnSpc>
              <a:spcBef>
                <a:spcPts val="0"/>
              </a:spcBef>
              <a:spcAft>
                <a:spcPts val="600"/>
              </a:spcAft>
              <a:buSzTx/>
            </a:pPr>
            <a:r>
              <a:rPr lang="en-US" sz="2000">
                <a:gradFill>
                  <a:gsLst>
                    <a:gs pos="5417">
                      <a:schemeClr val="tx1"/>
                    </a:gs>
                    <a:gs pos="28000">
                      <a:schemeClr val="tx1"/>
                    </a:gs>
                  </a:gsLst>
                  <a:lin ang="5400000" scaled="0"/>
                </a:gradFill>
                <a:latin typeface="+mn-lt"/>
                <a:cs typeface="Segoe UI Light" panose="020B0502040204020203" pitchFamily="34" charset="0"/>
              </a:rPr>
              <a:t>Based on common Azure B2B platform</a:t>
            </a:r>
          </a:p>
        </p:txBody>
      </p:sp>
      <p:sp>
        <p:nvSpPr>
          <p:cNvPr id="9" name="Text Placeholder 4"/>
          <p:cNvSpPr txBox="1">
            <a:spLocks/>
          </p:cNvSpPr>
          <p:nvPr/>
        </p:nvSpPr>
        <p:spPr>
          <a:xfrm>
            <a:off x="1606282" y="3503937"/>
            <a:ext cx="6587807" cy="314941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400" dirty="0">
                <a:solidFill>
                  <a:schemeClr val="accent1"/>
                </a:solidFill>
                <a:latin typeface="+mj-lt"/>
              </a:rPr>
              <a:t>Guidance</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Enable guest access!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Govern using:</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	allow/block guest domains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	guest inviter role</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	terms of use</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	access reviews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Segoe UI" panose="020B0502040204020203" pitchFamily="34" charset="0"/>
                <a:cs typeface="Segoe UI" panose="020B0502040204020203" pitchFamily="34" charset="0"/>
              </a:rPr>
              <a:t>Track guest user activity via audit logs</a:t>
            </a:r>
          </a:p>
        </p:txBody>
      </p:sp>
      <p:sp>
        <p:nvSpPr>
          <p:cNvPr id="11" name="Rectangle 10">
            <a:extLst>
              <a:ext uri="{FF2B5EF4-FFF2-40B4-BE49-F238E27FC236}">
                <a16:creationId xmlns:a16="http://schemas.microsoft.com/office/drawing/2014/main" id="{1C5BA4D0-B71F-4668-AE5B-E5613BD49E92}"/>
              </a:ext>
            </a:extLst>
          </p:cNvPr>
          <p:cNvSpPr/>
          <p:nvPr/>
        </p:nvSpPr>
        <p:spPr>
          <a:xfrm>
            <a:off x="6469306" y="4491445"/>
            <a:ext cx="5600774" cy="2031325"/>
          </a:xfrm>
          <a:prstGeom prst="rect">
            <a:avLst/>
          </a:prstGeom>
        </p:spPr>
        <p:txBody>
          <a:bodyPr wrap="square" lIns="0">
            <a:spAutoFit/>
          </a:bodyPr>
          <a:lstStyle/>
          <a:p>
            <a:pPr lvl="0">
              <a:defRPr/>
            </a:pPr>
            <a:r>
              <a:rPr lang="en-US" sz="1800" b="1" dirty="0">
                <a:latin typeface="Segoe UI" panose="020B0502040204020203" pitchFamily="34" charset="0"/>
                <a:cs typeface="Segoe UI" panose="020B0502040204020203" pitchFamily="34" charset="0"/>
              </a:rPr>
              <a:t>Documentation</a:t>
            </a:r>
          </a:p>
          <a:p>
            <a:pPr marL="285750" lvl="0" indent="-285750">
              <a:buFont typeface="Arial" panose="020B0604020202020204" pitchFamily="34" charset="0"/>
              <a:buChar char="•"/>
              <a:defRPr/>
            </a:pPr>
            <a:r>
              <a:rPr lang="en-US" sz="1800" dirty="0">
                <a:solidFill>
                  <a:srgbClr val="0078D7"/>
                </a:solidFill>
                <a:cs typeface="Segoe UI" panose="020B0502040204020203" pitchFamily="34" charset="0"/>
                <a:hlinkClick r:id="rId3"/>
              </a:rPr>
              <a:t>Guest access in Office 365 groups</a:t>
            </a:r>
            <a:r>
              <a:rPr lang="en-US" sz="1800" dirty="0">
                <a:solidFill>
                  <a:srgbClr val="0078D7"/>
                </a:solidFill>
                <a:cs typeface="Segoe UI" panose="020B0502040204020203" pitchFamily="34" charset="0"/>
              </a:rPr>
              <a:t> </a:t>
            </a:r>
          </a:p>
          <a:p>
            <a:pPr marL="285750" lvl="0" indent="-285750">
              <a:buFont typeface="Arial" panose="020B0604020202020204" pitchFamily="34" charset="0"/>
              <a:buChar char="•"/>
              <a:defRPr/>
            </a:pPr>
            <a:r>
              <a:rPr lang="en-US" sz="1800" dirty="0">
                <a:solidFill>
                  <a:srgbClr val="0078D7"/>
                </a:solidFill>
                <a:cs typeface="Segoe UI" panose="020B0502040204020203" pitchFamily="34" charset="0"/>
                <a:hlinkClick r:id="rId4"/>
              </a:rPr>
              <a:t>Guest access in Office 365 groups – Admin Help</a:t>
            </a:r>
            <a:r>
              <a:rPr lang="en-US" sz="1800" dirty="0">
                <a:solidFill>
                  <a:srgbClr val="0078D7"/>
                </a:solidFill>
                <a:cs typeface="Segoe UI" panose="020B0502040204020203" pitchFamily="34" charset="0"/>
              </a:rPr>
              <a:t> </a:t>
            </a:r>
          </a:p>
          <a:p>
            <a:pPr marL="285750" lvl="0" indent="-285750">
              <a:buFont typeface="Arial" panose="020B0604020202020204" pitchFamily="34" charset="0"/>
              <a:buChar char="•"/>
              <a:defRPr/>
            </a:pPr>
            <a:r>
              <a:rPr lang="en-US" sz="1800" dirty="0">
                <a:cs typeface="Segoe UI" panose="020B0502040204020203" pitchFamily="34" charset="0"/>
                <a:hlinkClick r:id="rId5"/>
              </a:rPr>
              <a:t>Azure AD access reviews</a:t>
            </a:r>
            <a:r>
              <a:rPr lang="en-US" sz="1800" dirty="0">
                <a:cs typeface="Segoe UI" panose="020B0502040204020203" pitchFamily="34" charset="0"/>
              </a:rPr>
              <a:t> </a:t>
            </a:r>
          </a:p>
          <a:p>
            <a:pPr marL="285750" indent="-285750">
              <a:buFont typeface="Arial" panose="020B0604020202020204" pitchFamily="34" charset="0"/>
              <a:buChar char="•"/>
              <a:defRPr/>
            </a:pPr>
            <a:r>
              <a:rPr lang="en-US" sz="1800" dirty="0">
                <a:gradFill>
                  <a:gsLst>
                    <a:gs pos="1250">
                      <a:srgbClr val="161616"/>
                    </a:gs>
                    <a:gs pos="100000">
                      <a:srgbClr val="161616"/>
                    </a:gs>
                  </a:gsLst>
                  <a:lin ang="5400000" scaled="0"/>
                </a:gradFill>
                <a:hlinkClick r:id="rId6"/>
              </a:rPr>
              <a:t>Guest inviter role</a:t>
            </a:r>
            <a:endParaRPr lang="en-US" sz="1800" dirty="0">
              <a:cs typeface="Segoe UI" panose="020B0502040204020203" pitchFamily="34" charset="0"/>
            </a:endParaRPr>
          </a:p>
          <a:p>
            <a:pPr marL="285750" lvl="0" indent="-285750">
              <a:buFont typeface="Arial" panose="020B0604020202020204" pitchFamily="34" charset="0"/>
              <a:buChar char="•"/>
              <a:defRPr/>
            </a:pPr>
            <a:r>
              <a:rPr lang="en-US" sz="1800" dirty="0">
                <a:cs typeface="Segoe UI" panose="020B0502040204020203" pitchFamily="34" charset="0"/>
                <a:hlinkClick r:id="rId7"/>
              </a:rPr>
              <a:t>Azure Active Directory Terms of Use feature</a:t>
            </a:r>
            <a:r>
              <a:rPr lang="en-US" sz="1800" dirty="0">
                <a:cs typeface="Segoe UI" panose="020B0502040204020203" pitchFamily="34" charset="0"/>
              </a:rPr>
              <a:t> </a:t>
            </a:r>
          </a:p>
          <a:p>
            <a:pPr marL="285750" lvl="0" indent="-285750">
              <a:buFont typeface="Arial" panose="020B0604020202020204" pitchFamily="34" charset="0"/>
              <a:buChar char="•"/>
              <a:defRPr/>
            </a:pPr>
            <a:r>
              <a:rPr lang="en-US" sz="1800" dirty="0">
                <a:cs typeface="Segoe UI" panose="020B0502040204020203" pitchFamily="34" charset="0"/>
                <a:hlinkClick r:id="rId8"/>
              </a:rPr>
              <a:t>Google Federation  </a:t>
            </a:r>
            <a:r>
              <a:rPr lang="en-US" sz="1800" dirty="0">
                <a:gradFill>
                  <a:gsLst>
                    <a:gs pos="1250">
                      <a:srgbClr val="161616"/>
                    </a:gs>
                    <a:gs pos="100000">
                      <a:srgbClr val="161616"/>
                    </a:gs>
                  </a:gsLst>
                  <a:lin ang="5400000" scaled="0"/>
                </a:gradFill>
                <a:cs typeface="Segoe UI" panose="020B0502040204020203" pitchFamily="34" charset="0"/>
                <a:hlinkClick r:id="rId8"/>
              </a:rPr>
              <a:t> </a:t>
            </a:r>
            <a:endParaRPr lang="en-US" sz="1800" dirty="0">
              <a:cs typeface="Segoe UI" panose="020B0502040204020203" pitchFamily="34" charset="0"/>
            </a:endParaRPr>
          </a:p>
        </p:txBody>
      </p:sp>
      <p:sp>
        <p:nvSpPr>
          <p:cNvPr id="10" name="check 3" descr="Check, approve, completed&#10;">
            <a:extLst>
              <a:ext uri="{FF2B5EF4-FFF2-40B4-BE49-F238E27FC236}">
                <a16:creationId xmlns:a16="http://schemas.microsoft.com/office/drawing/2014/main" id="{A516CE67-6EF3-4A59-859C-B60DE5229859}"/>
              </a:ext>
            </a:extLst>
          </p:cNvPr>
          <p:cNvSpPr>
            <a:spLocks noChangeAspect="1" noEditPoints="1"/>
          </p:cNvSpPr>
          <p:nvPr/>
        </p:nvSpPr>
        <p:spPr bwMode="auto">
          <a:xfrm>
            <a:off x="539178" y="3592108"/>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2" name="people_12" descr="Group, partners, collaboration&#10;">
            <a:extLst>
              <a:ext uri="{FF2B5EF4-FFF2-40B4-BE49-F238E27FC236}">
                <a16:creationId xmlns:a16="http://schemas.microsoft.com/office/drawing/2014/main" id="{03600B52-BFF6-4463-805A-EF32AB11B720}"/>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3" name="Rectangle: Rounded Corners 12">
            <a:extLst>
              <a:ext uri="{FF2B5EF4-FFF2-40B4-BE49-F238E27FC236}">
                <a16:creationId xmlns:a16="http://schemas.microsoft.com/office/drawing/2014/main" id="{EB41E16C-4B01-4223-A38A-BA924A89279B}"/>
              </a:ext>
            </a:extLst>
          </p:cNvPr>
          <p:cNvSpPr/>
          <p:nvPr/>
        </p:nvSpPr>
        <p:spPr bwMode="auto">
          <a:xfrm>
            <a:off x="6096000" y="4412287"/>
            <a:ext cx="5817326" cy="2241062"/>
          </a:xfrm>
          <a:prstGeom prst="roundRect">
            <a:avLst/>
          </a:prstGeom>
          <a:noFill/>
          <a:ln w="50800">
            <a:solidFill>
              <a:schemeClr val="accent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Tree>
    <p:extLst>
      <p:ext uri="{BB962C8B-B14F-4D97-AF65-F5344CB8AC3E}">
        <p14:creationId xmlns:p14="http://schemas.microsoft.com/office/powerpoint/2010/main" val="157931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p:cNvSpPr/>
          <p:nvPr/>
        </p:nvSpPr>
        <p:spPr bwMode="auto">
          <a:xfrm>
            <a:off x="810297" y="1186091"/>
            <a:ext cx="3409450" cy="4768583"/>
          </a:xfrm>
          <a:prstGeom prst="roundRect">
            <a:avLst>
              <a:gd name="adj" fmla="val 0"/>
            </a:avLst>
          </a:prstGeom>
          <a:solidFill>
            <a:schemeClr val="bg1">
              <a:lumMod val="95000"/>
            </a:schemeClr>
          </a:solidFill>
          <a:ln>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182854" bIns="91427" numCol="1" rtlCol="0" anchor="t" anchorCtr="0" compatLnSpc="1">
            <a:prstTxWarp prst="textNoShape">
              <a:avLst/>
            </a:prstTxWarp>
          </a:bodyPr>
          <a:lstStyle/>
          <a:p>
            <a:pPr algn="ctr" defTabSz="932293" fontAlgn="base">
              <a:spcBef>
                <a:spcPct val="0"/>
              </a:spcBef>
              <a:spcAft>
                <a:spcPts val="1200"/>
              </a:spcAft>
              <a:defRPr/>
            </a:pPr>
            <a:r>
              <a:rPr lang="en-US" sz="2745" dirty="0">
                <a:gradFill>
                  <a:gsLst>
                    <a:gs pos="1250">
                      <a:srgbClr val="353535"/>
                    </a:gs>
                    <a:gs pos="100000">
                      <a:srgbClr val="353535"/>
                    </a:gs>
                  </a:gsLst>
                  <a:lin ang="5400000" scaled="0"/>
                </a:gradFill>
                <a:latin typeface="Segoe UI Semilight"/>
              </a:rPr>
              <a:t>User Permissions</a:t>
            </a:r>
          </a:p>
          <a:p>
            <a:pPr defTabSz="932293" fontAlgn="base">
              <a:spcBef>
                <a:spcPct val="0"/>
              </a:spcBef>
              <a:spcAft>
                <a:spcPts val="1200"/>
              </a:spcAft>
              <a:defRPr/>
            </a:pPr>
            <a:r>
              <a:rPr lang="en-US" sz="1372" dirty="0">
                <a:solidFill>
                  <a:srgbClr val="353535"/>
                </a:solidFill>
                <a:latin typeface="Segoe UI" panose="020B0502040204020203" pitchFamily="34" charset="0"/>
                <a:cs typeface="Segoe UI" panose="020B0502040204020203" pitchFamily="34" charset="0"/>
              </a:rPr>
              <a:t>“Guest Inviter” role</a:t>
            </a:r>
          </a:p>
        </p:txBody>
      </p:sp>
      <p:sp>
        <p:nvSpPr>
          <p:cNvPr id="17" name="Rectangle: Rounded Corners 16"/>
          <p:cNvSpPr/>
          <p:nvPr/>
        </p:nvSpPr>
        <p:spPr bwMode="auto">
          <a:xfrm>
            <a:off x="4305545" y="1186091"/>
            <a:ext cx="3580910" cy="4768583"/>
          </a:xfrm>
          <a:prstGeom prst="roundRect">
            <a:avLst>
              <a:gd name="adj" fmla="val 0"/>
            </a:avLst>
          </a:prstGeom>
          <a:solidFill>
            <a:schemeClr val="bg1">
              <a:lumMod val="95000"/>
            </a:schemeClr>
          </a:solidFill>
          <a:ln>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182854" bIns="91427" numCol="1" rtlCol="0" anchor="t" anchorCtr="0" compatLnSpc="1">
            <a:prstTxWarp prst="textNoShape">
              <a:avLst/>
            </a:prstTxWarp>
          </a:bodyPr>
          <a:lstStyle/>
          <a:p>
            <a:pPr algn="ctr" defTabSz="932293" fontAlgn="base">
              <a:spcBef>
                <a:spcPct val="0"/>
              </a:spcBef>
              <a:spcAft>
                <a:spcPts val="1200"/>
              </a:spcAft>
              <a:defRPr/>
            </a:pPr>
            <a:r>
              <a:rPr lang="en-US" sz="2745" dirty="0">
                <a:gradFill>
                  <a:gsLst>
                    <a:gs pos="1250">
                      <a:srgbClr val="353535"/>
                    </a:gs>
                    <a:gs pos="100000">
                      <a:srgbClr val="353535"/>
                    </a:gs>
                  </a:gsLst>
                  <a:lin ang="5400000" scaled="0"/>
                </a:gradFill>
                <a:latin typeface="Segoe UI Semilight"/>
              </a:rPr>
              <a:t>Domain Restrictions</a:t>
            </a:r>
          </a:p>
          <a:p>
            <a:pPr defTabSz="932293" fontAlgn="base">
              <a:spcBef>
                <a:spcPct val="0"/>
              </a:spcBef>
              <a:spcAft>
                <a:spcPts val="1200"/>
              </a:spcAft>
              <a:defRPr/>
            </a:pPr>
            <a:r>
              <a:rPr lang="en-US" sz="1372" dirty="0">
                <a:solidFill>
                  <a:srgbClr val="353535"/>
                </a:solidFill>
                <a:latin typeface="Segoe UI" panose="020B0502040204020203" pitchFamily="34" charset="0"/>
                <a:cs typeface="Segoe UI" panose="020B0502040204020203" pitchFamily="34" charset="0"/>
              </a:rPr>
              <a:t>Allow/deny list of external domains</a:t>
            </a:r>
          </a:p>
        </p:txBody>
      </p:sp>
      <p:sp>
        <p:nvSpPr>
          <p:cNvPr id="18" name="Rectangle: Rounded Corners 17"/>
          <p:cNvSpPr/>
          <p:nvPr/>
        </p:nvSpPr>
        <p:spPr bwMode="auto">
          <a:xfrm>
            <a:off x="7954031" y="1186091"/>
            <a:ext cx="3409450" cy="4768583"/>
          </a:xfrm>
          <a:prstGeom prst="roundRect">
            <a:avLst>
              <a:gd name="adj" fmla="val 0"/>
            </a:avLst>
          </a:prstGeom>
          <a:solidFill>
            <a:schemeClr val="bg1">
              <a:lumMod val="95000"/>
            </a:schemeClr>
          </a:solidFill>
          <a:ln>
            <a:solidFill>
              <a:srgbClr val="0078D4"/>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182854" bIns="91427" numCol="1" rtlCol="0" anchor="t" anchorCtr="0" compatLnSpc="1">
            <a:prstTxWarp prst="textNoShape">
              <a:avLst/>
            </a:prstTxWarp>
          </a:bodyPr>
          <a:lstStyle/>
          <a:p>
            <a:pPr algn="ctr" defTabSz="932293" fontAlgn="base">
              <a:spcBef>
                <a:spcPct val="0"/>
              </a:spcBef>
              <a:spcAft>
                <a:spcPts val="1200"/>
              </a:spcAft>
              <a:defRPr/>
            </a:pPr>
            <a:r>
              <a:rPr lang="en-US" sz="2745" dirty="0">
                <a:gradFill>
                  <a:gsLst>
                    <a:gs pos="1250">
                      <a:srgbClr val="353535"/>
                    </a:gs>
                    <a:gs pos="100000">
                      <a:srgbClr val="353535"/>
                    </a:gs>
                  </a:gsLst>
                  <a:lin ang="5400000" scaled="0"/>
                </a:gradFill>
                <a:latin typeface="Segoe UI Semilight"/>
              </a:rPr>
              <a:t>Group Level</a:t>
            </a:r>
          </a:p>
          <a:p>
            <a:pPr defTabSz="932293" fontAlgn="base">
              <a:spcBef>
                <a:spcPct val="0"/>
              </a:spcBef>
              <a:spcAft>
                <a:spcPts val="1200"/>
              </a:spcAft>
              <a:defRPr/>
            </a:pPr>
            <a:r>
              <a:rPr lang="en-US" sz="1372" dirty="0">
                <a:solidFill>
                  <a:srgbClr val="353535"/>
                </a:solidFill>
                <a:latin typeface="Segoe UI" panose="020B0502040204020203" pitchFamily="34" charset="0"/>
                <a:cs typeface="Segoe UI" panose="020B0502040204020203" pitchFamily="34" charset="0"/>
              </a:rPr>
              <a:t>Enabled or disabled at the group level</a:t>
            </a:r>
          </a:p>
          <a:p>
            <a:pPr algn="ctr" defTabSz="932293" fontAlgn="base">
              <a:spcBef>
                <a:spcPct val="0"/>
              </a:spcBef>
              <a:spcAft>
                <a:spcPts val="1200"/>
              </a:spcAft>
              <a:defRPr/>
            </a:pPr>
            <a:endParaRPr lang="en-US" sz="2745" dirty="0">
              <a:gradFill>
                <a:gsLst>
                  <a:gs pos="1250">
                    <a:srgbClr val="353535"/>
                  </a:gs>
                  <a:gs pos="100000">
                    <a:srgbClr val="353535"/>
                  </a:gs>
                </a:gsLst>
                <a:lin ang="5400000" scaled="0"/>
              </a:gradFill>
              <a:latin typeface="Segoe UI Semilight"/>
            </a:endParaRPr>
          </a:p>
        </p:txBody>
      </p:sp>
      <p:sp>
        <p:nvSpPr>
          <p:cNvPr id="2" name="Title 1"/>
          <p:cNvSpPr>
            <a:spLocks noGrp="1"/>
          </p:cNvSpPr>
          <p:nvPr>
            <p:ph type="title"/>
          </p:nvPr>
        </p:nvSpPr>
        <p:spPr>
          <a:xfrm>
            <a:off x="588263" y="457200"/>
            <a:ext cx="11018520" cy="553998"/>
          </a:xfrm>
        </p:spPr>
        <p:txBody>
          <a:bodyPr vert="horz" wrap="square" lIns="0" tIns="0" rIns="0" bIns="0" rtlCol="0" anchor="t">
            <a:spAutoFit/>
          </a:bodyPr>
          <a:lstStyle/>
          <a:p>
            <a:r>
              <a:rPr lang="en-US" dirty="0"/>
              <a:t>Best practices for Guest Access</a:t>
            </a:r>
          </a:p>
        </p:txBody>
      </p:sp>
      <p:sp>
        <p:nvSpPr>
          <p:cNvPr id="19" name="Right Arrow 18"/>
          <p:cNvSpPr/>
          <p:nvPr/>
        </p:nvSpPr>
        <p:spPr bwMode="auto">
          <a:xfrm>
            <a:off x="810297" y="6058441"/>
            <a:ext cx="10553184" cy="711293"/>
          </a:xfrm>
          <a:prstGeom prst="rightArrow">
            <a:avLst/>
          </a:prstGeom>
          <a:solidFill>
            <a:srgbClr val="0078D4"/>
          </a:solidFill>
          <a:ln>
            <a:solidFill>
              <a:srgbClr val="0078D4"/>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rgbClr val="FFFFFF"/>
                </a:solidFill>
                <a:latin typeface="Segoe UI Semilight"/>
              </a:rPr>
              <a:t>Reach</a:t>
            </a:r>
          </a:p>
        </p:txBody>
      </p:sp>
      <p:pic>
        <p:nvPicPr>
          <p:cNvPr id="5" name="Graphic 4" descr="Man">
            <a:extLst>
              <a:ext uri="{FF2B5EF4-FFF2-40B4-BE49-F238E27FC236}">
                <a16:creationId xmlns:a16="http://schemas.microsoft.com/office/drawing/2014/main" id="{C67C06BC-3A71-4AEE-B1B7-B6095CC7F5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798" y="2557862"/>
            <a:ext cx="896425" cy="896425"/>
          </a:xfrm>
          <a:prstGeom prst="rect">
            <a:avLst/>
          </a:prstGeom>
        </p:spPr>
      </p:pic>
      <p:sp>
        <p:nvSpPr>
          <p:cNvPr id="21" name="TextBox 20">
            <a:extLst>
              <a:ext uri="{FF2B5EF4-FFF2-40B4-BE49-F238E27FC236}">
                <a16:creationId xmlns:a16="http://schemas.microsoft.com/office/drawing/2014/main" id="{533C8D28-1640-4BEE-A7D6-DAC887E69AFB}"/>
              </a:ext>
            </a:extLst>
          </p:cNvPr>
          <p:cNvSpPr txBox="1"/>
          <p:nvPr/>
        </p:nvSpPr>
        <p:spPr>
          <a:xfrm>
            <a:off x="977739" y="3444507"/>
            <a:ext cx="1394542" cy="452590"/>
          </a:xfrm>
          <a:prstGeom prst="rect">
            <a:avLst/>
          </a:prstGeom>
          <a:noFill/>
        </p:spPr>
        <p:txBody>
          <a:bodyPr wrap="none" lIns="179285" tIns="143428" rIns="179285" bIns="143428" rtlCol="0">
            <a:spAutoFit/>
          </a:bodyPr>
          <a:lstStyle/>
          <a:p>
            <a:pPr>
              <a:lnSpc>
                <a:spcPct val="90000"/>
              </a:lnSpc>
              <a:spcAft>
                <a:spcPts val="588"/>
              </a:spcAft>
              <a:defRPr/>
            </a:pPr>
            <a:r>
              <a:rPr lang="en-US" sz="1176" dirty="0">
                <a:gradFill>
                  <a:gsLst>
                    <a:gs pos="2917">
                      <a:srgbClr val="353535"/>
                    </a:gs>
                    <a:gs pos="30000">
                      <a:srgbClr val="353535"/>
                    </a:gs>
                  </a:gsLst>
                  <a:lin ang="5400000" scaled="0"/>
                </a:gradFill>
                <a:latin typeface="Segoe UI Semilight"/>
              </a:rPr>
              <a:t>Title = Manager</a:t>
            </a:r>
          </a:p>
        </p:txBody>
      </p:sp>
      <p:pic>
        <p:nvPicPr>
          <p:cNvPr id="23" name="Graphic 22" descr="Open envelope">
            <a:extLst>
              <a:ext uri="{FF2B5EF4-FFF2-40B4-BE49-F238E27FC236}">
                <a16:creationId xmlns:a16="http://schemas.microsoft.com/office/drawing/2014/main" id="{B32EFB99-5E40-4139-BBD3-E057E0F8C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240670" y="2828633"/>
            <a:ext cx="386316" cy="386316"/>
          </a:xfrm>
          <a:prstGeom prst="rect">
            <a:avLst/>
          </a:prstGeom>
        </p:spPr>
      </p:pic>
      <p:pic>
        <p:nvPicPr>
          <p:cNvPr id="25" name="Graphic 24" descr="Users">
            <a:extLst>
              <a:ext uri="{FF2B5EF4-FFF2-40B4-BE49-F238E27FC236}">
                <a16:creationId xmlns:a16="http://schemas.microsoft.com/office/drawing/2014/main" id="{92E9F463-B3E1-49C6-A7F9-3B6B2A08B7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049521" y="2755314"/>
            <a:ext cx="743194" cy="743194"/>
          </a:xfrm>
          <a:prstGeom prst="rect">
            <a:avLst/>
          </a:prstGeom>
        </p:spPr>
      </p:pic>
      <p:cxnSp>
        <p:nvCxnSpPr>
          <p:cNvPr id="27" name="Straight Arrow Connector 26">
            <a:extLst>
              <a:ext uri="{FF2B5EF4-FFF2-40B4-BE49-F238E27FC236}">
                <a16:creationId xmlns:a16="http://schemas.microsoft.com/office/drawing/2014/main" id="{A586DA9C-8533-43C5-8822-705CA182B637}"/>
              </a:ext>
            </a:extLst>
          </p:cNvPr>
          <p:cNvCxnSpPr/>
          <p:nvPr/>
        </p:nvCxnSpPr>
        <p:spPr>
          <a:xfrm>
            <a:off x="1894142" y="3043003"/>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CF57B7A-7DAD-41D2-A296-BAC753EDB73B}"/>
              </a:ext>
            </a:extLst>
          </p:cNvPr>
          <p:cNvCxnSpPr/>
          <p:nvPr/>
        </p:nvCxnSpPr>
        <p:spPr>
          <a:xfrm>
            <a:off x="2742771" y="3043003"/>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95684AB-959F-4CCC-AFDE-90CFD87D4C99}"/>
              </a:ext>
            </a:extLst>
          </p:cNvPr>
          <p:cNvSpPr txBox="1"/>
          <p:nvPr/>
        </p:nvSpPr>
        <p:spPr>
          <a:xfrm>
            <a:off x="2996912" y="3427716"/>
            <a:ext cx="795803" cy="452590"/>
          </a:xfrm>
          <a:prstGeom prst="rect">
            <a:avLst/>
          </a:prstGeom>
          <a:noFill/>
        </p:spPr>
        <p:txBody>
          <a:bodyPr wrap="none" lIns="179285" tIns="143428" rIns="179285" bIns="143428" rtlCol="0">
            <a:spAutoFit/>
          </a:bodyPr>
          <a:lstStyle/>
          <a:p>
            <a:pPr>
              <a:lnSpc>
                <a:spcPct val="90000"/>
              </a:lnSpc>
              <a:spcAft>
                <a:spcPts val="588"/>
              </a:spcAft>
              <a:defRPr/>
            </a:pPr>
            <a:r>
              <a:rPr lang="en-US" sz="1176">
                <a:gradFill>
                  <a:gsLst>
                    <a:gs pos="2917">
                      <a:srgbClr val="353535"/>
                    </a:gs>
                    <a:gs pos="30000">
                      <a:srgbClr val="353535"/>
                    </a:gs>
                  </a:gsLst>
                  <a:lin ang="5400000" scaled="0"/>
                </a:gradFill>
                <a:latin typeface="Segoe UI Semilight"/>
              </a:rPr>
              <a:t>Guests</a:t>
            </a:r>
          </a:p>
        </p:txBody>
      </p:sp>
      <p:pic>
        <p:nvPicPr>
          <p:cNvPr id="31" name="Graphic 30" descr="Man">
            <a:extLst>
              <a:ext uri="{FF2B5EF4-FFF2-40B4-BE49-F238E27FC236}">
                <a16:creationId xmlns:a16="http://schemas.microsoft.com/office/drawing/2014/main" id="{0E8185FF-B665-4AC1-B6B0-7E50C47119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7055" y="2557862"/>
            <a:ext cx="896425" cy="896425"/>
          </a:xfrm>
          <a:prstGeom prst="rect">
            <a:avLst/>
          </a:prstGeom>
        </p:spPr>
      </p:pic>
      <p:sp>
        <p:nvSpPr>
          <p:cNvPr id="32" name="TextBox 31">
            <a:extLst>
              <a:ext uri="{FF2B5EF4-FFF2-40B4-BE49-F238E27FC236}">
                <a16:creationId xmlns:a16="http://schemas.microsoft.com/office/drawing/2014/main" id="{A7712EE4-49E1-4535-BCBE-AE5BBA552CCC}"/>
              </a:ext>
            </a:extLst>
          </p:cNvPr>
          <p:cNvSpPr txBox="1"/>
          <p:nvPr/>
        </p:nvSpPr>
        <p:spPr>
          <a:xfrm>
            <a:off x="4726499" y="3444575"/>
            <a:ext cx="910299" cy="452522"/>
          </a:xfrm>
          <a:prstGeom prst="rect">
            <a:avLst/>
          </a:prstGeom>
          <a:noFill/>
        </p:spPr>
        <p:txBody>
          <a:bodyPr wrap="none" lIns="179285" tIns="143428" rIns="179285" bIns="143428" rtlCol="0">
            <a:spAutoFit/>
          </a:bodyPr>
          <a:lstStyle/>
          <a:p>
            <a:pPr>
              <a:lnSpc>
                <a:spcPct val="90000"/>
              </a:lnSpc>
              <a:spcAft>
                <a:spcPts val="588"/>
              </a:spcAft>
              <a:defRPr/>
            </a:pPr>
            <a:r>
              <a:rPr lang="en-US" sz="1176" dirty="0">
                <a:gradFill>
                  <a:gsLst>
                    <a:gs pos="2917">
                      <a:srgbClr val="353535"/>
                    </a:gs>
                    <a:gs pos="30000">
                      <a:srgbClr val="353535"/>
                    </a:gs>
                  </a:gsLst>
                  <a:lin ang="5400000" scaled="0"/>
                </a:gradFill>
                <a:latin typeface="Segoe UI Semilight"/>
              </a:rPr>
              <a:t>Member</a:t>
            </a:r>
          </a:p>
        </p:txBody>
      </p:sp>
      <p:pic>
        <p:nvPicPr>
          <p:cNvPr id="34" name="Graphic 33" descr="Checklist">
            <a:extLst>
              <a:ext uri="{FF2B5EF4-FFF2-40B4-BE49-F238E27FC236}">
                <a16:creationId xmlns:a16="http://schemas.microsoft.com/office/drawing/2014/main" id="{3C6DCD2E-A76F-42F7-9C27-B87E4F9A9DE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5278" y="3478021"/>
            <a:ext cx="627187" cy="627187"/>
          </a:xfrm>
          <a:prstGeom prst="rect">
            <a:avLst/>
          </a:prstGeom>
        </p:spPr>
      </p:pic>
      <p:pic>
        <p:nvPicPr>
          <p:cNvPr id="35" name="Graphic 34" descr="Open envelope">
            <a:extLst>
              <a:ext uri="{FF2B5EF4-FFF2-40B4-BE49-F238E27FC236}">
                <a16:creationId xmlns:a16="http://schemas.microsoft.com/office/drawing/2014/main" id="{18B7E03E-2356-4C3B-9BB0-DC9636CBC2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1544" y="2835709"/>
            <a:ext cx="386316" cy="386316"/>
          </a:xfrm>
          <a:prstGeom prst="rect">
            <a:avLst/>
          </a:prstGeom>
        </p:spPr>
      </p:pic>
      <p:pic>
        <p:nvPicPr>
          <p:cNvPr id="36" name="Graphic 35" descr="Users">
            <a:extLst>
              <a:ext uri="{FF2B5EF4-FFF2-40B4-BE49-F238E27FC236}">
                <a16:creationId xmlns:a16="http://schemas.microsoft.com/office/drawing/2014/main" id="{11F1A1A1-F2CD-48D1-BB0B-94CB7CE50C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70395" y="2755314"/>
            <a:ext cx="743194" cy="743194"/>
          </a:xfrm>
          <a:prstGeom prst="rect">
            <a:avLst/>
          </a:prstGeom>
        </p:spPr>
      </p:pic>
      <p:cxnSp>
        <p:nvCxnSpPr>
          <p:cNvPr id="37" name="Straight Arrow Connector 36">
            <a:extLst>
              <a:ext uri="{FF2B5EF4-FFF2-40B4-BE49-F238E27FC236}">
                <a16:creationId xmlns:a16="http://schemas.microsoft.com/office/drawing/2014/main" id="{E517D0BC-71EE-4545-A169-4F2981DCE37B}"/>
              </a:ext>
            </a:extLst>
          </p:cNvPr>
          <p:cNvCxnSpPr/>
          <p:nvPr/>
        </p:nvCxnSpPr>
        <p:spPr>
          <a:xfrm>
            <a:off x="5515016" y="3050079"/>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DD1E5359-62C0-456A-B048-07C8CAE661BA}"/>
              </a:ext>
            </a:extLst>
          </p:cNvPr>
          <p:cNvCxnSpPr/>
          <p:nvPr/>
        </p:nvCxnSpPr>
        <p:spPr>
          <a:xfrm>
            <a:off x="6363645" y="3050079"/>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5DC75343-3AA7-421A-B137-298FF2735433}"/>
              </a:ext>
            </a:extLst>
          </p:cNvPr>
          <p:cNvSpPr txBox="1"/>
          <p:nvPr/>
        </p:nvSpPr>
        <p:spPr>
          <a:xfrm>
            <a:off x="6617786" y="3427716"/>
            <a:ext cx="795803" cy="452590"/>
          </a:xfrm>
          <a:prstGeom prst="rect">
            <a:avLst/>
          </a:prstGeom>
          <a:noFill/>
        </p:spPr>
        <p:txBody>
          <a:bodyPr wrap="none" lIns="179285" tIns="143428" rIns="179285" bIns="143428" rtlCol="0">
            <a:spAutoFit/>
          </a:bodyPr>
          <a:lstStyle/>
          <a:p>
            <a:pPr>
              <a:lnSpc>
                <a:spcPct val="90000"/>
              </a:lnSpc>
              <a:spcAft>
                <a:spcPts val="588"/>
              </a:spcAft>
              <a:defRPr/>
            </a:pPr>
            <a:r>
              <a:rPr lang="en-US" sz="1176">
                <a:gradFill>
                  <a:gsLst>
                    <a:gs pos="2917">
                      <a:srgbClr val="353535"/>
                    </a:gs>
                    <a:gs pos="30000">
                      <a:srgbClr val="353535"/>
                    </a:gs>
                  </a:gsLst>
                  <a:lin ang="5400000" scaled="0"/>
                </a:gradFill>
                <a:latin typeface="Segoe UI Semilight"/>
              </a:rPr>
              <a:t>Guests</a:t>
            </a:r>
          </a:p>
        </p:txBody>
      </p:sp>
      <p:sp>
        <p:nvSpPr>
          <p:cNvPr id="40" name="TextBox 39">
            <a:extLst>
              <a:ext uri="{FF2B5EF4-FFF2-40B4-BE49-F238E27FC236}">
                <a16:creationId xmlns:a16="http://schemas.microsoft.com/office/drawing/2014/main" id="{7D633358-BCC9-4ECF-93AA-7D7FD6BF30DA}"/>
              </a:ext>
            </a:extLst>
          </p:cNvPr>
          <p:cNvSpPr txBox="1"/>
          <p:nvPr/>
        </p:nvSpPr>
        <p:spPr>
          <a:xfrm>
            <a:off x="5081856" y="4175729"/>
            <a:ext cx="2116548" cy="452590"/>
          </a:xfrm>
          <a:prstGeom prst="rect">
            <a:avLst/>
          </a:prstGeom>
          <a:noFill/>
        </p:spPr>
        <p:txBody>
          <a:bodyPr wrap="none" lIns="179285" tIns="143428" rIns="179285" bIns="143428" rtlCol="0">
            <a:spAutoFit/>
          </a:bodyPr>
          <a:lstStyle/>
          <a:p>
            <a:pPr>
              <a:lnSpc>
                <a:spcPct val="90000"/>
              </a:lnSpc>
              <a:spcAft>
                <a:spcPts val="588"/>
              </a:spcAft>
              <a:defRPr/>
            </a:pPr>
            <a:r>
              <a:rPr lang="en-US" sz="1176" b="1" dirty="0">
                <a:gradFill>
                  <a:gsLst>
                    <a:gs pos="2917">
                      <a:srgbClr val="353535"/>
                    </a:gs>
                    <a:gs pos="30000">
                      <a:srgbClr val="353535"/>
                    </a:gs>
                  </a:gsLst>
                  <a:lin ang="5400000" scaled="0"/>
                </a:gradFill>
                <a:latin typeface="Segoe UI Semilight"/>
              </a:rPr>
              <a:t>IT approved list of domains</a:t>
            </a:r>
          </a:p>
        </p:txBody>
      </p:sp>
      <p:pic>
        <p:nvPicPr>
          <p:cNvPr id="42" name="Graphic 41" descr="Man">
            <a:extLst>
              <a:ext uri="{FF2B5EF4-FFF2-40B4-BE49-F238E27FC236}">
                <a16:creationId xmlns:a16="http://schemas.microsoft.com/office/drawing/2014/main" id="{009D0D48-4F9A-4357-B3B1-895D6E98C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47923" y="2557862"/>
            <a:ext cx="896425" cy="896425"/>
          </a:xfrm>
          <a:prstGeom prst="rect">
            <a:avLst/>
          </a:prstGeom>
        </p:spPr>
      </p:pic>
      <p:sp>
        <p:nvSpPr>
          <p:cNvPr id="43" name="TextBox 42">
            <a:extLst>
              <a:ext uri="{FF2B5EF4-FFF2-40B4-BE49-F238E27FC236}">
                <a16:creationId xmlns:a16="http://schemas.microsoft.com/office/drawing/2014/main" id="{61EDCA58-23BC-471F-92C9-6D2F9D351EC1}"/>
              </a:ext>
            </a:extLst>
          </p:cNvPr>
          <p:cNvSpPr txBox="1"/>
          <p:nvPr/>
        </p:nvSpPr>
        <p:spPr>
          <a:xfrm>
            <a:off x="8255171" y="3444575"/>
            <a:ext cx="910299" cy="452522"/>
          </a:xfrm>
          <a:prstGeom prst="rect">
            <a:avLst/>
          </a:prstGeom>
          <a:noFill/>
        </p:spPr>
        <p:txBody>
          <a:bodyPr wrap="none" lIns="179285" tIns="143428" rIns="179285" bIns="143428" rtlCol="0">
            <a:spAutoFit/>
          </a:bodyPr>
          <a:lstStyle/>
          <a:p>
            <a:pPr>
              <a:lnSpc>
                <a:spcPct val="90000"/>
              </a:lnSpc>
              <a:spcAft>
                <a:spcPts val="588"/>
              </a:spcAft>
              <a:defRPr/>
            </a:pPr>
            <a:r>
              <a:rPr lang="en-US" sz="1176" dirty="0">
                <a:gradFill>
                  <a:gsLst>
                    <a:gs pos="2917">
                      <a:srgbClr val="353535"/>
                    </a:gs>
                    <a:gs pos="30000">
                      <a:srgbClr val="353535"/>
                    </a:gs>
                  </a:gsLst>
                  <a:lin ang="5400000" scaled="0"/>
                </a:gradFill>
                <a:latin typeface="Segoe UI Semilight"/>
              </a:rPr>
              <a:t>Member</a:t>
            </a:r>
          </a:p>
        </p:txBody>
      </p:sp>
      <p:pic>
        <p:nvPicPr>
          <p:cNvPr id="44" name="Graphic 43" descr="Open envelope">
            <a:extLst>
              <a:ext uri="{FF2B5EF4-FFF2-40B4-BE49-F238E27FC236}">
                <a16:creationId xmlns:a16="http://schemas.microsoft.com/office/drawing/2014/main" id="{7EC2A2DA-7DD8-445A-9082-52770F8378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40647" y="2688495"/>
            <a:ext cx="386316" cy="386316"/>
          </a:xfrm>
          <a:prstGeom prst="rect">
            <a:avLst/>
          </a:prstGeom>
        </p:spPr>
      </p:pic>
      <p:pic>
        <p:nvPicPr>
          <p:cNvPr id="45" name="Graphic 44" descr="Users">
            <a:extLst>
              <a:ext uri="{FF2B5EF4-FFF2-40B4-BE49-F238E27FC236}">
                <a16:creationId xmlns:a16="http://schemas.microsoft.com/office/drawing/2014/main" id="{8340AF5D-1533-44EB-8B6B-566B7C20BC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49499" y="2755314"/>
            <a:ext cx="743194" cy="743194"/>
          </a:xfrm>
          <a:prstGeom prst="rect">
            <a:avLst/>
          </a:prstGeom>
        </p:spPr>
      </p:pic>
      <p:cxnSp>
        <p:nvCxnSpPr>
          <p:cNvPr id="46" name="Straight Arrow Connector 45">
            <a:extLst>
              <a:ext uri="{FF2B5EF4-FFF2-40B4-BE49-F238E27FC236}">
                <a16:creationId xmlns:a16="http://schemas.microsoft.com/office/drawing/2014/main" id="{0CE7060A-44F8-4A8B-A90D-7422B71160F5}"/>
              </a:ext>
            </a:extLst>
          </p:cNvPr>
          <p:cNvCxnSpPr/>
          <p:nvPr/>
        </p:nvCxnSpPr>
        <p:spPr>
          <a:xfrm>
            <a:off x="8994120" y="2902864"/>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E65995F-BA4F-4F5D-A75F-EF85029CA092}"/>
              </a:ext>
            </a:extLst>
          </p:cNvPr>
          <p:cNvCxnSpPr/>
          <p:nvPr/>
        </p:nvCxnSpPr>
        <p:spPr>
          <a:xfrm>
            <a:off x="9842749" y="2902864"/>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CD86BAA-5C3B-4153-BF2A-965C417C1050}"/>
              </a:ext>
            </a:extLst>
          </p:cNvPr>
          <p:cNvSpPr txBox="1"/>
          <p:nvPr/>
        </p:nvSpPr>
        <p:spPr>
          <a:xfrm>
            <a:off x="10096890" y="3427716"/>
            <a:ext cx="795803" cy="452590"/>
          </a:xfrm>
          <a:prstGeom prst="rect">
            <a:avLst/>
          </a:prstGeom>
          <a:noFill/>
        </p:spPr>
        <p:txBody>
          <a:bodyPr wrap="none" lIns="179285" tIns="143428" rIns="179285" bIns="143428" rtlCol="0">
            <a:spAutoFit/>
          </a:bodyPr>
          <a:lstStyle/>
          <a:p>
            <a:pPr>
              <a:lnSpc>
                <a:spcPct val="90000"/>
              </a:lnSpc>
              <a:spcAft>
                <a:spcPts val="588"/>
              </a:spcAft>
              <a:defRPr/>
            </a:pPr>
            <a:r>
              <a:rPr lang="en-US" sz="1176" dirty="0">
                <a:gradFill>
                  <a:gsLst>
                    <a:gs pos="2917">
                      <a:srgbClr val="353535"/>
                    </a:gs>
                    <a:gs pos="30000">
                      <a:srgbClr val="353535"/>
                    </a:gs>
                  </a:gsLst>
                  <a:lin ang="5400000" scaled="0"/>
                </a:gradFill>
                <a:latin typeface="Segoe UI Semilight"/>
              </a:rPr>
              <a:t>Guests</a:t>
            </a:r>
          </a:p>
        </p:txBody>
      </p:sp>
      <p:pic>
        <p:nvPicPr>
          <p:cNvPr id="30" name="Graphic 29" descr="Open envelope">
            <a:extLst>
              <a:ext uri="{FF2B5EF4-FFF2-40B4-BE49-F238E27FC236}">
                <a16:creationId xmlns:a16="http://schemas.microsoft.com/office/drawing/2014/main" id="{290B3BA6-C811-46AB-9ED7-85BE492EDC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58757" y="3147910"/>
            <a:ext cx="386316" cy="386316"/>
          </a:xfrm>
          <a:prstGeom prst="rect">
            <a:avLst/>
          </a:prstGeom>
        </p:spPr>
      </p:pic>
      <p:cxnSp>
        <p:nvCxnSpPr>
          <p:cNvPr id="33" name="Straight Arrow Connector 32">
            <a:extLst>
              <a:ext uri="{FF2B5EF4-FFF2-40B4-BE49-F238E27FC236}">
                <a16:creationId xmlns:a16="http://schemas.microsoft.com/office/drawing/2014/main" id="{8E375107-8CBD-4598-A2DB-27E4DFE45612}"/>
              </a:ext>
            </a:extLst>
          </p:cNvPr>
          <p:cNvCxnSpPr/>
          <p:nvPr/>
        </p:nvCxnSpPr>
        <p:spPr>
          <a:xfrm>
            <a:off x="9012230" y="3362279"/>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425CAA-ADE0-484F-ABBE-6DA496B08700}"/>
              </a:ext>
            </a:extLst>
          </p:cNvPr>
          <p:cNvCxnSpPr/>
          <p:nvPr/>
        </p:nvCxnSpPr>
        <p:spPr>
          <a:xfrm>
            <a:off x="9860859" y="3362279"/>
            <a:ext cx="220952" cy="0"/>
          </a:xfrm>
          <a:prstGeom prst="straightConnector1">
            <a:avLst/>
          </a:prstGeom>
          <a:ln>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 name="Cross 2">
            <a:extLst>
              <a:ext uri="{FF2B5EF4-FFF2-40B4-BE49-F238E27FC236}">
                <a16:creationId xmlns:a16="http://schemas.microsoft.com/office/drawing/2014/main" id="{E2620CCC-8BBC-4BA6-BABB-ABBE3EA89C46}"/>
              </a:ext>
            </a:extLst>
          </p:cNvPr>
          <p:cNvSpPr/>
          <p:nvPr/>
        </p:nvSpPr>
        <p:spPr bwMode="auto">
          <a:xfrm rot="2704948">
            <a:off x="9313239" y="3152834"/>
            <a:ext cx="486101" cy="487912"/>
          </a:xfrm>
          <a:prstGeom prst="plus">
            <a:avLst>
              <a:gd name="adj" fmla="val 4562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9" name="TextBox 48">
            <a:extLst>
              <a:ext uri="{FF2B5EF4-FFF2-40B4-BE49-F238E27FC236}">
                <a16:creationId xmlns:a16="http://schemas.microsoft.com/office/drawing/2014/main" id="{569990C6-6185-4BFD-80EE-E7D0FDCD1048}"/>
              </a:ext>
            </a:extLst>
          </p:cNvPr>
          <p:cNvSpPr txBox="1"/>
          <p:nvPr/>
        </p:nvSpPr>
        <p:spPr>
          <a:xfrm>
            <a:off x="1130932" y="4175729"/>
            <a:ext cx="2768180" cy="452522"/>
          </a:xfrm>
          <a:prstGeom prst="rect">
            <a:avLst/>
          </a:prstGeom>
          <a:noFill/>
        </p:spPr>
        <p:txBody>
          <a:bodyPr wrap="none" lIns="179285" tIns="143428" rIns="179285" bIns="143428" rtlCol="0">
            <a:spAutoFit/>
          </a:bodyPr>
          <a:lstStyle/>
          <a:p>
            <a:pPr>
              <a:lnSpc>
                <a:spcPct val="90000"/>
              </a:lnSpc>
              <a:spcAft>
                <a:spcPts val="588"/>
              </a:spcAft>
              <a:defRPr/>
            </a:pPr>
            <a:r>
              <a:rPr lang="en-US" sz="1176" b="1" dirty="0">
                <a:gradFill>
                  <a:gsLst>
                    <a:gs pos="2917">
                      <a:srgbClr val="353535"/>
                    </a:gs>
                    <a:gs pos="30000">
                      <a:srgbClr val="353535"/>
                    </a:gs>
                  </a:gsLst>
                  <a:lin ang="5400000" scaled="0"/>
                </a:gradFill>
                <a:latin typeface="Segoe UI Semilight"/>
              </a:rPr>
              <a:t>Using AD properties such as Title, </a:t>
            </a:r>
            <a:r>
              <a:rPr lang="en-US" sz="1176" b="1" dirty="0" err="1">
                <a:gradFill>
                  <a:gsLst>
                    <a:gs pos="2917">
                      <a:srgbClr val="353535"/>
                    </a:gs>
                    <a:gs pos="30000">
                      <a:srgbClr val="353535"/>
                    </a:gs>
                  </a:gsLst>
                  <a:lin ang="5400000" scaled="0"/>
                </a:gradFill>
                <a:latin typeface="Segoe UI Semilight"/>
              </a:rPr>
              <a:t>etc</a:t>
            </a:r>
            <a:endParaRPr lang="en-US" sz="1176" b="1" dirty="0">
              <a:gradFill>
                <a:gsLst>
                  <a:gs pos="2917">
                    <a:srgbClr val="353535"/>
                  </a:gs>
                  <a:gs pos="30000">
                    <a:srgbClr val="353535"/>
                  </a:gs>
                </a:gsLst>
                <a:lin ang="5400000" scaled="0"/>
              </a:gradFill>
              <a:latin typeface="Segoe UI Semilight"/>
            </a:endParaRPr>
          </a:p>
        </p:txBody>
      </p:sp>
      <p:sp>
        <p:nvSpPr>
          <p:cNvPr id="50" name="TextBox 49">
            <a:extLst>
              <a:ext uri="{FF2B5EF4-FFF2-40B4-BE49-F238E27FC236}">
                <a16:creationId xmlns:a16="http://schemas.microsoft.com/office/drawing/2014/main" id="{AC5A1598-3A1D-48B2-AD85-08CD57817877}"/>
              </a:ext>
            </a:extLst>
          </p:cNvPr>
          <p:cNvSpPr txBox="1"/>
          <p:nvPr/>
        </p:nvSpPr>
        <p:spPr>
          <a:xfrm>
            <a:off x="8600482" y="4175729"/>
            <a:ext cx="1846452" cy="452522"/>
          </a:xfrm>
          <a:prstGeom prst="rect">
            <a:avLst/>
          </a:prstGeom>
          <a:noFill/>
        </p:spPr>
        <p:txBody>
          <a:bodyPr wrap="none" lIns="179285" tIns="143428" rIns="179285" bIns="143428" rtlCol="0">
            <a:spAutoFit/>
          </a:bodyPr>
          <a:lstStyle/>
          <a:p>
            <a:pPr>
              <a:lnSpc>
                <a:spcPct val="90000"/>
              </a:lnSpc>
              <a:spcAft>
                <a:spcPts val="588"/>
              </a:spcAft>
              <a:defRPr/>
            </a:pPr>
            <a:r>
              <a:rPr lang="en-US" sz="1176" b="1" dirty="0">
                <a:gradFill>
                  <a:gsLst>
                    <a:gs pos="2917">
                      <a:srgbClr val="353535"/>
                    </a:gs>
                    <a:gs pos="30000">
                      <a:srgbClr val="353535"/>
                    </a:gs>
                  </a:gsLst>
                  <a:lin ang="5400000" scaled="0"/>
                </a:gradFill>
                <a:latin typeface="Segoe UI Semilight"/>
              </a:rPr>
              <a:t>Disable specific groups</a:t>
            </a:r>
          </a:p>
        </p:txBody>
      </p:sp>
    </p:spTree>
    <p:extLst>
      <p:ext uri="{BB962C8B-B14F-4D97-AF65-F5344CB8AC3E}">
        <p14:creationId xmlns:p14="http://schemas.microsoft.com/office/powerpoint/2010/main" val="334134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6AE10C-7916-4436-9B30-E5A65D4532CB}"/>
              </a:ext>
            </a:extLst>
          </p:cNvPr>
          <p:cNvSpPr/>
          <p:nvPr/>
        </p:nvSpPr>
        <p:spPr bwMode="auto">
          <a:xfrm>
            <a:off x="5661498" y="1772924"/>
            <a:ext cx="6673174" cy="4083127"/>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6" name="Picture 5" descr="A flat screen tv sitting in front of a television&#10;&#10;Description generated with very high confidence">
            <a:extLst>
              <a:ext uri="{FF2B5EF4-FFF2-40B4-BE49-F238E27FC236}">
                <a16:creationId xmlns:a16="http://schemas.microsoft.com/office/drawing/2014/main" id="{C68D5FFE-397D-4C04-9E11-1DA6F71C069A}"/>
              </a:ext>
            </a:extLst>
          </p:cNvPr>
          <p:cNvPicPr>
            <a:picLocks noChangeAspect="1"/>
          </p:cNvPicPr>
          <p:nvPr/>
        </p:nvPicPr>
        <p:blipFill>
          <a:blip r:embed="rId3"/>
          <a:stretch>
            <a:fillRect/>
          </a:stretch>
        </p:blipFill>
        <p:spPr>
          <a:xfrm>
            <a:off x="4641203" y="1434370"/>
            <a:ext cx="9161224" cy="5104495"/>
          </a:xfrm>
          <a:prstGeom prst="rect">
            <a:avLst/>
          </a:prstGeom>
        </p:spPr>
      </p:pic>
      <p:sp>
        <p:nvSpPr>
          <p:cNvPr id="3" name="Title 2">
            <a:extLst>
              <a:ext uri="{FF2B5EF4-FFF2-40B4-BE49-F238E27FC236}">
                <a16:creationId xmlns:a16="http://schemas.microsoft.com/office/drawing/2014/main" id="{D259AB76-E24F-42AC-B59A-13785D294872}"/>
              </a:ext>
            </a:extLst>
          </p:cNvPr>
          <p:cNvSpPr>
            <a:spLocks noGrp="1"/>
          </p:cNvSpPr>
          <p:nvPr>
            <p:ph type="title"/>
          </p:nvPr>
        </p:nvSpPr>
        <p:spPr>
          <a:xfrm>
            <a:off x="588263" y="457200"/>
            <a:ext cx="11018520" cy="1107996"/>
          </a:xfrm>
        </p:spPr>
        <p:txBody>
          <a:bodyPr/>
          <a:lstStyle/>
          <a:p>
            <a:r>
              <a:rPr lang="de-DE"/>
              <a:t>Guest </a:t>
            </a:r>
            <a:r>
              <a:rPr lang="en-US"/>
              <a:t>access</a:t>
            </a:r>
            <a:r>
              <a:rPr lang="de-DE"/>
              <a:t> reviews</a:t>
            </a:r>
            <a:br>
              <a:rPr lang="de-DE"/>
            </a:br>
            <a:endParaRPr lang="de-DE"/>
          </a:p>
        </p:txBody>
      </p:sp>
      <p:sp>
        <p:nvSpPr>
          <p:cNvPr id="4" name="Text Placeholder 3">
            <a:extLst>
              <a:ext uri="{FF2B5EF4-FFF2-40B4-BE49-F238E27FC236}">
                <a16:creationId xmlns:a16="http://schemas.microsoft.com/office/drawing/2014/main" id="{01202254-9085-40AC-AA21-69E694D5AD2B}"/>
              </a:ext>
            </a:extLst>
          </p:cNvPr>
          <p:cNvSpPr>
            <a:spLocks noGrp="1"/>
          </p:cNvSpPr>
          <p:nvPr>
            <p:ph type="body" sz="quarter" idx="10"/>
          </p:nvPr>
        </p:nvSpPr>
        <p:spPr>
          <a:xfrm>
            <a:off x="586391" y="1434370"/>
            <a:ext cx="4493610" cy="5453801"/>
          </a:xfrm>
        </p:spPr>
        <p:txBody>
          <a:bodyPr/>
          <a:lstStyle/>
          <a:p>
            <a:pPr>
              <a:spcAft>
                <a:spcPts val="1500"/>
              </a:spcAft>
            </a:pPr>
            <a:r>
              <a:rPr lang="en-US" sz="2400" dirty="0"/>
              <a:t>Define actions on your terms</a:t>
            </a:r>
          </a:p>
          <a:p>
            <a:pPr>
              <a:spcAft>
                <a:spcPts val="1500"/>
              </a:spcAft>
            </a:pPr>
            <a:r>
              <a:rPr lang="en-US" sz="2400" dirty="0"/>
              <a:t>Create policies per group</a:t>
            </a:r>
          </a:p>
          <a:p>
            <a:pPr>
              <a:spcAft>
                <a:spcPts val="1500"/>
              </a:spcAft>
            </a:pPr>
            <a:r>
              <a:rPr lang="en-US" sz="2400" dirty="0"/>
              <a:t>Actions are active immediately:</a:t>
            </a:r>
          </a:p>
          <a:p>
            <a:pPr>
              <a:spcAft>
                <a:spcPts val="1500"/>
              </a:spcAft>
            </a:pPr>
            <a:r>
              <a:rPr lang="en-US" sz="2400" dirty="0"/>
              <a:t>	Guest is deleted from AAD</a:t>
            </a:r>
          </a:p>
          <a:p>
            <a:pPr>
              <a:spcAft>
                <a:spcPts val="1500"/>
              </a:spcAft>
            </a:pPr>
            <a:r>
              <a:rPr lang="en-US" sz="2400" dirty="0"/>
              <a:t>	Guest sign-in is blocked</a:t>
            </a:r>
          </a:p>
          <a:p>
            <a:pPr>
              <a:spcAft>
                <a:spcPts val="1500"/>
              </a:spcAft>
            </a:pPr>
            <a:endParaRPr lang="en-US" sz="2400" dirty="0"/>
          </a:p>
          <a:p>
            <a:pPr>
              <a:spcAft>
                <a:spcPts val="1500"/>
              </a:spcAft>
            </a:pPr>
            <a:endParaRPr lang="en-US" sz="2400" dirty="0"/>
          </a:p>
          <a:p>
            <a:pPr>
              <a:spcAft>
                <a:spcPts val="1500"/>
              </a:spcAft>
            </a:pPr>
            <a:endParaRPr lang="de-DE" sz="2400" dirty="0"/>
          </a:p>
          <a:p>
            <a:pPr>
              <a:spcAft>
                <a:spcPts val="1500"/>
              </a:spcAft>
            </a:pPr>
            <a:endParaRPr lang="de-DE" sz="2400" dirty="0"/>
          </a:p>
        </p:txBody>
      </p:sp>
      <p:pic>
        <p:nvPicPr>
          <p:cNvPr id="2" name="Picture 1">
            <a:extLst>
              <a:ext uri="{FF2B5EF4-FFF2-40B4-BE49-F238E27FC236}">
                <a16:creationId xmlns:a16="http://schemas.microsoft.com/office/drawing/2014/main" id="{F84AA8C4-43D8-4AA8-B32A-A0BADB1EC67C}"/>
              </a:ext>
            </a:extLst>
          </p:cNvPr>
          <p:cNvPicPr>
            <a:picLocks noChangeAspect="1"/>
          </p:cNvPicPr>
          <p:nvPr/>
        </p:nvPicPr>
        <p:blipFill rotWithShape="1">
          <a:blip r:embed="rId4"/>
          <a:srcRect t="552" r="11299"/>
          <a:stretch/>
        </p:blipFill>
        <p:spPr>
          <a:xfrm>
            <a:off x="5706177" y="1826698"/>
            <a:ext cx="7083309" cy="3888507"/>
          </a:xfrm>
          <a:prstGeom prst="rect">
            <a:avLst/>
          </a:prstGeom>
          <a:ln>
            <a:noFill/>
          </a:ln>
        </p:spPr>
      </p:pic>
    </p:spTree>
    <p:extLst>
      <p:ext uri="{BB962C8B-B14F-4D97-AF65-F5344CB8AC3E}">
        <p14:creationId xmlns:p14="http://schemas.microsoft.com/office/powerpoint/2010/main" val="156211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Guest Access</a:t>
            </a:r>
          </a:p>
        </p:txBody>
      </p:sp>
      <p:sp>
        <p:nvSpPr>
          <p:cNvPr id="4" name="Text Placeholder 3"/>
          <p:cNvSpPr>
            <a:spLocks noGrp="1"/>
          </p:cNvSpPr>
          <p:nvPr>
            <p:ph type="body" sz="quarter" idx="12"/>
          </p:nvPr>
        </p:nvSpPr>
        <p:spPr>
          <a:xfrm>
            <a:off x="585216" y="4347372"/>
            <a:ext cx="9144000" cy="276999"/>
          </a:xfrm>
        </p:spPr>
        <p:txBody>
          <a:bodyPr/>
          <a:lstStyle/>
          <a:p>
            <a:r>
              <a:rPr lang="en-US" dirty="0"/>
              <a:t>How do I extend collaboration to external guests?</a:t>
            </a:r>
          </a:p>
        </p:txBody>
      </p:sp>
    </p:spTree>
    <p:extLst>
      <p:ext uri="{BB962C8B-B14F-4D97-AF65-F5344CB8AC3E}">
        <p14:creationId xmlns:p14="http://schemas.microsoft.com/office/powerpoint/2010/main" val="3146484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EDD983-8DB1-48DD-9C28-0CB10273A8AA}"/>
              </a:ext>
            </a:extLst>
          </p:cNvPr>
          <p:cNvPicPr>
            <a:picLocks noChangeAspect="1"/>
          </p:cNvPicPr>
          <p:nvPr/>
        </p:nvPicPr>
        <p:blipFill>
          <a:blip r:embed="rId2"/>
          <a:stretch>
            <a:fillRect/>
          </a:stretch>
        </p:blipFill>
        <p:spPr>
          <a:xfrm>
            <a:off x="0" y="106548"/>
            <a:ext cx="12192000" cy="6644903"/>
          </a:xfrm>
          <a:prstGeom prst="rect">
            <a:avLst/>
          </a:prstGeom>
        </p:spPr>
      </p:pic>
    </p:spTree>
    <p:extLst>
      <p:ext uri="{BB962C8B-B14F-4D97-AF65-F5344CB8AC3E}">
        <p14:creationId xmlns:p14="http://schemas.microsoft.com/office/powerpoint/2010/main" val="1682180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731542-2269-4BB5-8321-10CB775B2648}"/>
              </a:ext>
            </a:extLst>
          </p:cNvPr>
          <p:cNvPicPr>
            <a:picLocks noChangeAspect="1"/>
          </p:cNvPicPr>
          <p:nvPr/>
        </p:nvPicPr>
        <p:blipFill>
          <a:blip r:embed="rId2"/>
          <a:stretch>
            <a:fillRect/>
          </a:stretch>
        </p:blipFill>
        <p:spPr>
          <a:xfrm>
            <a:off x="42978" y="0"/>
            <a:ext cx="12106043" cy="6858000"/>
          </a:xfrm>
          <a:prstGeom prst="rect">
            <a:avLst/>
          </a:prstGeom>
        </p:spPr>
      </p:pic>
    </p:spTree>
    <p:extLst>
      <p:ext uri="{BB962C8B-B14F-4D97-AF65-F5344CB8AC3E}">
        <p14:creationId xmlns:p14="http://schemas.microsoft.com/office/powerpoint/2010/main" val="158728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1471653"/>
            <a:ext cx="5435600" cy="1661993"/>
          </a:xfrm>
        </p:spPr>
        <p:txBody>
          <a:bodyPr/>
          <a:lstStyle/>
          <a:p>
            <a:r>
              <a:rPr lang="en-US"/>
              <a:t>What are best practices for managing groups at scale?</a:t>
            </a:r>
          </a:p>
        </p:txBody>
      </p:sp>
      <p:sp>
        <p:nvSpPr>
          <p:cNvPr id="5" name="Text Placeholder 4">
            <a:extLst>
              <a:ext uri="{FF2B5EF4-FFF2-40B4-BE49-F238E27FC236}">
                <a16:creationId xmlns:a16="http://schemas.microsoft.com/office/drawing/2014/main" id="{1204992A-F494-4E2C-ADAA-6DA22054640E}"/>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7AC1DDF8-8A44-4770-97EB-251B761BE127}"/>
              </a:ext>
            </a:extLst>
          </p:cNvPr>
          <p:cNvPicPr>
            <a:picLocks noChangeAspect="1"/>
          </p:cNvPicPr>
          <p:nvPr/>
        </p:nvPicPr>
        <p:blipFill rotWithShape="1">
          <a:blip r:embed="rId3"/>
          <a:srcRect l="1986" r="808"/>
          <a:stretch/>
        </p:blipFill>
        <p:spPr>
          <a:xfrm>
            <a:off x="6145005" y="-1"/>
            <a:ext cx="6291470" cy="6994525"/>
          </a:xfrm>
          <a:prstGeom prst="rect">
            <a:avLst/>
          </a:prstGeom>
        </p:spPr>
      </p:pic>
    </p:spTree>
    <p:extLst>
      <p:ext uri="{BB962C8B-B14F-4D97-AF65-F5344CB8AC3E}">
        <p14:creationId xmlns:p14="http://schemas.microsoft.com/office/powerpoint/2010/main" val="117869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policies &amp; information protection</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588"/>
              </a:spcAft>
              <a:buSzTx/>
            </a:pPr>
            <a:r>
              <a:rPr lang="en-US" sz="2353" b="1">
                <a:solidFill>
                  <a:schemeClr val="tx2"/>
                </a:solidFill>
                <a:latin typeface="+mn-lt"/>
              </a:rPr>
              <a:t>Benefits</a:t>
            </a:r>
            <a:endParaRPr lang="en-US" sz="1961" b="1">
              <a:solidFill>
                <a:schemeClr val="tx2"/>
              </a:solidFill>
              <a:latin typeface="+mn-lt"/>
            </a:endParaRPr>
          </a:p>
          <a:p>
            <a:pPr>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Usage guidelines informs users about organization policies</a:t>
            </a:r>
          </a:p>
          <a:p>
            <a:pPr defTabSz="914367">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Classification enables policy enforcement</a:t>
            </a:r>
          </a:p>
          <a:p>
            <a:pPr defTabSz="914367">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Retention policies helps comply with industry regulations and internal policies</a:t>
            </a:r>
          </a:p>
          <a:p>
            <a:pPr>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Labels helps you classify data across your organization</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588"/>
              </a:spcAft>
              <a:buSzTx/>
            </a:pPr>
            <a:r>
              <a:rPr lang="en-US" sz="2353" b="1">
                <a:solidFill>
                  <a:schemeClr val="tx2"/>
                </a:solidFill>
                <a:latin typeface="+mn-lt"/>
              </a:rPr>
              <a:t>Guidance</a:t>
            </a:r>
          </a:p>
          <a:p>
            <a:pPr>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Configure classification, usage guidelines, labels aligned with your org needs</a:t>
            </a:r>
          </a:p>
          <a:p>
            <a:pPr>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Retention policies can be defined independently of labels</a:t>
            </a:r>
          </a:p>
          <a:p>
            <a:pPr>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Audit groups activities: creation, deletion, etc.</a:t>
            </a:r>
          </a:p>
          <a:p>
            <a:pPr>
              <a:lnSpc>
                <a:spcPct val="100000"/>
              </a:lnSpc>
              <a:spcBef>
                <a:spcPts val="0"/>
              </a:spcBef>
              <a:spcAft>
                <a:spcPts val="588"/>
              </a:spcAft>
              <a:buSzTx/>
            </a:pPr>
            <a:r>
              <a:rPr lang="en-US" sz="1961">
                <a:gradFill>
                  <a:gsLst>
                    <a:gs pos="5417">
                      <a:schemeClr val="tx1"/>
                    </a:gs>
                    <a:gs pos="28000">
                      <a:schemeClr val="tx1"/>
                    </a:gs>
                  </a:gsLst>
                  <a:lin ang="5400000" scaled="0"/>
                </a:gradFill>
                <a:latin typeface="+mn-lt"/>
              </a:rPr>
              <a:t>Control group privacy and guest access based on classification</a:t>
            </a: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p>
        </p:txBody>
      </p:sp>
      <p:sp>
        <p:nvSpPr>
          <p:cNvPr id="12" name="Rectangle 11">
            <a:extLst>
              <a:ext uri="{FF2B5EF4-FFF2-40B4-BE49-F238E27FC236}">
                <a16:creationId xmlns:a16="http://schemas.microsoft.com/office/drawing/2014/main" id="{A522802D-B73D-4437-8716-65DF7F294B0B}"/>
              </a:ext>
            </a:extLst>
          </p:cNvPr>
          <p:cNvSpPr/>
          <p:nvPr/>
        </p:nvSpPr>
        <p:spPr>
          <a:xfrm>
            <a:off x="1599303" y="5890703"/>
            <a:ext cx="10634686" cy="301727"/>
          </a:xfrm>
          <a:prstGeom prst="rect">
            <a:avLst/>
          </a:prstGeom>
        </p:spPr>
        <p:txBody>
          <a:bodyPr wrap="square" lIns="0">
            <a:spAutoFit/>
          </a:bodyPr>
          <a:lstStyle/>
          <a:p>
            <a:pPr lvl="0">
              <a:defRPr/>
            </a:pPr>
            <a:r>
              <a:rPr lang="en-US" sz="1372"/>
              <a:t>Documentation: </a:t>
            </a:r>
            <a:r>
              <a:rPr lang="en-US" sz="1372">
                <a:hlinkClick r:id="rId3"/>
              </a:rPr>
              <a:t>Group settings</a:t>
            </a:r>
            <a:r>
              <a:rPr lang="en-US" sz="1372"/>
              <a:t> |  </a:t>
            </a:r>
            <a:r>
              <a:rPr lang="en-US" sz="1372">
                <a:hlinkClick r:id="rId4"/>
              </a:rPr>
              <a:t>Overview of retention policies</a:t>
            </a:r>
            <a:r>
              <a:rPr lang="en-US" sz="1372"/>
              <a:t>  |  </a:t>
            </a:r>
            <a:r>
              <a:rPr lang="en-US" sz="1372">
                <a:hlinkClick r:id="rId5"/>
              </a:rPr>
              <a:t>Overview of labels</a:t>
            </a:r>
            <a:r>
              <a:rPr lang="en-US" sz="1372"/>
              <a:t> | </a:t>
            </a:r>
            <a:r>
              <a:rPr lang="en-US" sz="1372">
                <a:hlinkClick r:id="rId6"/>
              </a:rPr>
              <a:t>Search the audit log</a:t>
            </a:r>
            <a:endParaRPr lang="en-US" sz="1372"/>
          </a:p>
        </p:txBody>
      </p:sp>
    </p:spTree>
    <p:extLst>
      <p:ext uri="{BB962C8B-B14F-4D97-AF65-F5344CB8AC3E}">
        <p14:creationId xmlns:p14="http://schemas.microsoft.com/office/powerpoint/2010/main" val="390161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Audit Ownerless Groups</a:t>
            </a:r>
          </a:p>
        </p:txBody>
      </p:sp>
      <p:sp>
        <p:nvSpPr>
          <p:cNvPr id="5" name="Rectangle 4">
            <a:extLst>
              <a:ext uri="{FF2B5EF4-FFF2-40B4-BE49-F238E27FC236}">
                <a16:creationId xmlns:a16="http://schemas.microsoft.com/office/drawing/2014/main" id="{AF36F4CC-5724-4318-A275-F74B2D4080AA}"/>
              </a:ext>
            </a:extLst>
          </p:cNvPr>
          <p:cNvSpPr/>
          <p:nvPr/>
        </p:nvSpPr>
        <p:spPr>
          <a:xfrm>
            <a:off x="1018819" y="3059220"/>
            <a:ext cx="4525403" cy="911019"/>
          </a:xfrm>
          <a:prstGeom prst="rect">
            <a:avLst/>
          </a:prstGeom>
        </p:spPr>
        <p:txBody>
          <a:bodyPr wrap="square" lIns="182880" tIns="146304" rIns="182880" bIns="146304" anchor="t">
            <a:spAutoFit/>
          </a:bodyPr>
          <a:lstStyle/>
          <a:p>
            <a:pPr lvl="0" defTabSz="896386">
              <a:defRPr/>
            </a:pPr>
            <a:r>
              <a:rPr lang="en-IN" sz="2000" b="1" kern="0">
                <a:gradFill>
                  <a:gsLst>
                    <a:gs pos="1250">
                      <a:srgbClr val="2C292A"/>
                    </a:gs>
                    <a:gs pos="100000">
                      <a:srgbClr val="2C292A"/>
                    </a:gs>
                  </a:gsLst>
                  <a:lin ang="5400000" scaled="0"/>
                </a:gradFill>
                <a:latin typeface="Segoe UI Semibold" charset="0"/>
                <a:ea typeface="Segoe UI Semibold" charset="0"/>
                <a:cs typeface="Segoe UI Semibold" charset="0"/>
              </a:rPr>
              <a:t>Add an </a:t>
            </a:r>
            <a:r>
              <a:rPr lang="en-IN" sz="2000" b="1" i="1" kern="0">
                <a:gradFill>
                  <a:gsLst>
                    <a:gs pos="1250">
                      <a:srgbClr val="2C292A"/>
                    </a:gs>
                    <a:gs pos="100000">
                      <a:srgbClr val="2C292A"/>
                    </a:gs>
                  </a:gsLst>
                  <a:lin ang="5400000" scaled="0"/>
                </a:gradFill>
                <a:latin typeface="Segoe UI Semibold" charset="0"/>
                <a:ea typeface="Segoe UI Semibold" charset="0"/>
                <a:cs typeface="Segoe UI Semibold" charset="0"/>
              </a:rPr>
              <a:t>admin</a:t>
            </a:r>
            <a:r>
              <a:rPr lang="en-IN" sz="2000" b="1" kern="0">
                <a:gradFill>
                  <a:gsLst>
                    <a:gs pos="1250">
                      <a:srgbClr val="2C292A"/>
                    </a:gs>
                    <a:gs pos="100000">
                      <a:srgbClr val="2C292A"/>
                    </a:gs>
                  </a:gsLst>
                  <a:lin ang="5400000" scaled="0"/>
                </a:gradFill>
                <a:latin typeface="Segoe UI Semibold" charset="0"/>
                <a:ea typeface="Segoe UI Semibold" charset="0"/>
                <a:cs typeface="Segoe UI Semibold" charset="0"/>
              </a:rPr>
              <a:t> as owner of the ownerless group</a:t>
            </a: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018819" y="1801872"/>
            <a:ext cx="4525403" cy="911019"/>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the set of groups which do not have owners.</a:t>
            </a:r>
            <a:endParaRPr kumimoji="0" lang="en-US" sz="159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386864" y="1995444"/>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386864" y="3135412"/>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307965" y="1410584"/>
            <a:ext cx="6818722" cy="5122191"/>
          </a:xfrm>
          <a:prstGeom prst="rect">
            <a:avLst/>
          </a:prstGeom>
          <a:solidFill>
            <a:schemeClr val="bg1"/>
          </a:solid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lvl="0" defTabSz="932742">
              <a:spcAft>
                <a:spcPts val="1200"/>
              </a:spcAft>
              <a:defRPr/>
            </a:pPr>
            <a:r>
              <a:rPr lang="en-IN" sz="1400">
                <a:gradFill>
                  <a:gsLst>
                    <a:gs pos="8718">
                      <a:srgbClr val="353535"/>
                    </a:gs>
                    <a:gs pos="34000">
                      <a:srgbClr val="353535"/>
                    </a:gs>
                  </a:gsLst>
                  <a:lin ang="5400000" scaled="0"/>
                </a:gradFill>
                <a:latin typeface="Consolas" panose="020B0609020204030204" pitchFamily="49" charset="0"/>
              </a:rPr>
              <a:t>#Get Ownerless groups</a:t>
            </a:r>
          </a:p>
          <a:p>
            <a:pPr lvl="1" defTabSz="932742">
              <a:spcAft>
                <a:spcPts val="1200"/>
              </a:spcAft>
              <a:defRPr/>
            </a:pPr>
            <a:r>
              <a:rPr lang="en-IN" sz="1400">
                <a:gradFill>
                  <a:gsLst>
                    <a:gs pos="8718">
                      <a:srgbClr val="353535"/>
                    </a:gs>
                    <a:gs pos="34000">
                      <a:srgbClr val="353535"/>
                    </a:gs>
                  </a:gsLst>
                  <a:lin ang="5400000" scaled="0"/>
                </a:gradFill>
                <a:latin typeface="Consolas" panose="020B0609020204030204" pitchFamily="49" charset="0"/>
              </a:rPr>
              <a:t>$</a:t>
            </a:r>
            <a:r>
              <a:rPr lang="en-IN" sz="1400" err="1">
                <a:gradFill>
                  <a:gsLst>
                    <a:gs pos="8718">
                      <a:srgbClr val="353535"/>
                    </a:gs>
                    <a:gs pos="34000">
                      <a:srgbClr val="353535"/>
                    </a:gs>
                  </a:gsLst>
                  <a:lin ang="5400000" scaled="0"/>
                </a:gradFill>
                <a:latin typeface="Consolas" panose="020B0609020204030204" pitchFamily="49" charset="0"/>
              </a:rPr>
              <a:t>OwnerlessGroups</a:t>
            </a:r>
            <a:r>
              <a:rPr lang="en-IN" sz="1400">
                <a:gradFill>
                  <a:gsLst>
                    <a:gs pos="8718">
                      <a:srgbClr val="353535"/>
                    </a:gs>
                    <a:gs pos="34000">
                      <a:srgbClr val="353535"/>
                    </a:gs>
                  </a:gsLst>
                  <a:lin ang="5400000" scaled="0"/>
                </a:gradFill>
                <a:latin typeface="Consolas" panose="020B0609020204030204" pitchFamily="49" charset="0"/>
              </a:rPr>
              <a:t> =[array](Get-</a:t>
            </a:r>
            <a:r>
              <a:rPr lang="en-IN" sz="1400" err="1">
                <a:gradFill>
                  <a:gsLst>
                    <a:gs pos="8718">
                      <a:srgbClr val="353535"/>
                    </a:gs>
                    <a:gs pos="34000">
                      <a:srgbClr val="353535"/>
                    </a:gs>
                  </a:gsLst>
                  <a:lin ang="5400000" scaled="0"/>
                </a:gradFill>
                <a:latin typeface="Consolas" panose="020B0609020204030204" pitchFamily="49" charset="0"/>
              </a:rPr>
              <a:t>UnifiedGroup</a:t>
            </a:r>
            <a:r>
              <a:rPr lang="en-IN" sz="1400">
                <a:gradFill>
                  <a:gsLst>
                    <a:gs pos="8718">
                      <a:srgbClr val="353535"/>
                    </a:gs>
                    <a:gs pos="34000">
                      <a:srgbClr val="353535"/>
                    </a:gs>
                  </a:gsLst>
                  <a:lin ang="5400000" scaled="0"/>
                </a:gradFill>
                <a:latin typeface="Consolas" panose="020B0609020204030204" pitchFamily="49" charset="0"/>
              </a:rPr>
              <a:t> | Where-Object {([array](Get-</a:t>
            </a:r>
            <a:r>
              <a:rPr lang="en-IN" sz="1400" err="1">
                <a:gradFill>
                  <a:gsLst>
                    <a:gs pos="8718">
                      <a:srgbClr val="353535"/>
                    </a:gs>
                    <a:gs pos="34000">
                      <a:srgbClr val="353535"/>
                    </a:gs>
                  </a:gsLst>
                  <a:lin ang="5400000" scaled="0"/>
                </a:gradFill>
                <a:latin typeface="Consolas" panose="020B0609020204030204" pitchFamily="49" charset="0"/>
              </a:rPr>
              <a:t>UnifiedGroupLinks</a:t>
            </a:r>
            <a:r>
              <a:rPr lang="en-IN" sz="1400">
                <a:gradFill>
                  <a:gsLst>
                    <a:gs pos="8718">
                      <a:srgbClr val="353535"/>
                    </a:gs>
                    <a:gs pos="34000">
                      <a:srgbClr val="353535"/>
                    </a:gs>
                  </a:gsLst>
                  <a:lin ang="5400000" scaled="0"/>
                </a:gradFill>
                <a:latin typeface="Consolas" panose="020B0609020204030204" pitchFamily="49" charset="0"/>
              </a:rPr>
              <a:t> -Identity $_.Id -</a:t>
            </a:r>
            <a:r>
              <a:rPr lang="en-IN" sz="1400" err="1">
                <a:gradFill>
                  <a:gsLst>
                    <a:gs pos="8718">
                      <a:srgbClr val="353535"/>
                    </a:gs>
                    <a:gs pos="34000">
                      <a:srgbClr val="353535"/>
                    </a:gs>
                  </a:gsLst>
                  <a:lin ang="5400000" scaled="0"/>
                </a:gradFill>
                <a:latin typeface="Consolas" panose="020B0609020204030204" pitchFamily="49" charset="0"/>
              </a:rPr>
              <a:t>LinkType</a:t>
            </a:r>
            <a:r>
              <a:rPr lang="en-IN" sz="1400">
                <a:gradFill>
                  <a:gsLst>
                    <a:gs pos="8718">
                      <a:srgbClr val="353535"/>
                    </a:gs>
                    <a:gs pos="34000">
                      <a:srgbClr val="353535"/>
                    </a:gs>
                  </a:gsLst>
                  <a:lin ang="5400000" scaled="0"/>
                </a:gradFill>
                <a:latin typeface="Consolas" panose="020B0609020204030204" pitchFamily="49" charset="0"/>
              </a:rPr>
              <a:t> Owners)).Count -</a:t>
            </a:r>
            <a:r>
              <a:rPr lang="en-IN" sz="1400" err="1">
                <a:gradFill>
                  <a:gsLst>
                    <a:gs pos="8718">
                      <a:srgbClr val="353535"/>
                    </a:gs>
                    <a:gs pos="34000">
                      <a:srgbClr val="353535"/>
                    </a:gs>
                  </a:gsLst>
                  <a:lin ang="5400000" scaled="0"/>
                </a:gradFill>
                <a:latin typeface="Consolas" panose="020B0609020204030204" pitchFamily="49" charset="0"/>
              </a:rPr>
              <a:t>eq</a:t>
            </a:r>
            <a:r>
              <a:rPr lang="en-IN" sz="1400">
                <a:gradFill>
                  <a:gsLst>
                    <a:gs pos="8718">
                      <a:srgbClr val="353535"/>
                    </a:gs>
                    <a:gs pos="34000">
                      <a:srgbClr val="353535"/>
                    </a:gs>
                  </a:gsLst>
                  <a:lin ang="5400000" scaled="0"/>
                </a:gradFill>
                <a:latin typeface="Consolas" panose="020B0609020204030204" pitchFamily="49" charset="0"/>
              </a:rPr>
              <a:t> 0})| Select Id, DisplayName, </a:t>
            </a:r>
            <a:r>
              <a:rPr lang="en-IN" sz="1400" err="1">
                <a:gradFill>
                  <a:gsLst>
                    <a:gs pos="8718">
                      <a:srgbClr val="353535"/>
                    </a:gs>
                    <a:gs pos="34000">
                      <a:srgbClr val="353535"/>
                    </a:gs>
                  </a:gsLst>
                  <a:lin ang="5400000" scaled="0"/>
                </a:gradFill>
                <a:latin typeface="Consolas" panose="020B0609020204030204" pitchFamily="49" charset="0"/>
              </a:rPr>
              <a:t>ManagedBy</a:t>
            </a:r>
            <a:r>
              <a:rPr lang="en-IN" sz="1400">
                <a:gradFill>
                  <a:gsLst>
                    <a:gs pos="8718">
                      <a:srgbClr val="353535"/>
                    </a:gs>
                    <a:gs pos="34000">
                      <a:srgbClr val="353535"/>
                    </a:gs>
                  </a:gsLst>
                  <a:lin ang="5400000" scaled="0"/>
                </a:gradFill>
                <a:latin typeface="Consolas" panose="020B0609020204030204" pitchFamily="49" charset="0"/>
              </a:rPr>
              <a:t>, </a:t>
            </a:r>
            <a:r>
              <a:rPr lang="en-IN" sz="1400" err="1">
                <a:gradFill>
                  <a:gsLst>
                    <a:gs pos="8718">
                      <a:srgbClr val="353535"/>
                    </a:gs>
                    <a:gs pos="34000">
                      <a:srgbClr val="353535"/>
                    </a:gs>
                  </a:gsLst>
                  <a:lin ang="5400000" scaled="0"/>
                </a:gradFill>
                <a:latin typeface="Consolas" panose="020B0609020204030204" pitchFamily="49" charset="0"/>
              </a:rPr>
              <a:t>WhenCreated</a:t>
            </a:r>
            <a:r>
              <a:rPr lang="en-IN" sz="1400">
                <a:gradFill>
                  <a:gsLst>
                    <a:gs pos="8718">
                      <a:srgbClr val="353535"/>
                    </a:gs>
                    <a:gs pos="34000">
                      <a:srgbClr val="353535"/>
                    </a:gs>
                  </a:gsLst>
                  <a:lin ang="5400000" scaled="0"/>
                </a:gradFill>
                <a:latin typeface="Consolas" panose="020B0609020204030204" pitchFamily="49" charset="0"/>
              </a:rPr>
              <a:t>, </a:t>
            </a:r>
            <a:r>
              <a:rPr lang="en-IN" sz="1400" err="1">
                <a:gradFill>
                  <a:gsLst>
                    <a:gs pos="8718">
                      <a:srgbClr val="353535"/>
                    </a:gs>
                    <a:gs pos="34000">
                      <a:srgbClr val="353535"/>
                    </a:gs>
                  </a:gsLst>
                  <a:lin ang="5400000" scaled="0"/>
                </a:gradFill>
                <a:latin typeface="Consolas" panose="020B0609020204030204" pitchFamily="49" charset="0"/>
              </a:rPr>
              <a:t>SMTPAddress</a:t>
            </a:r>
            <a:r>
              <a:rPr lang="en-IN" sz="1400">
                <a:gradFill>
                  <a:gsLst>
                    <a:gs pos="8718">
                      <a:srgbClr val="353535"/>
                    </a:gs>
                    <a:gs pos="34000">
                      <a:srgbClr val="353535"/>
                    </a:gs>
                  </a:gsLst>
                  <a:lin ang="5400000" scaled="0"/>
                </a:gradFill>
                <a:latin typeface="Consolas" panose="020B0609020204030204" pitchFamily="49" charset="0"/>
              </a:rPr>
              <a:t> </a:t>
            </a:r>
          </a:p>
          <a:p>
            <a:pPr lvl="0" defTabSz="932742">
              <a:spcAft>
                <a:spcPts val="1200"/>
              </a:spcAft>
              <a:defRPr/>
            </a:pPr>
            <a:endParaRPr lang="en-US" sz="1400">
              <a:gradFill>
                <a:gsLst>
                  <a:gs pos="8718">
                    <a:srgbClr val="353535"/>
                  </a:gs>
                  <a:gs pos="34000">
                    <a:srgbClr val="353535"/>
                  </a:gs>
                </a:gsLst>
                <a:lin ang="5400000" scaled="0"/>
              </a:gradFill>
              <a:latin typeface="Consolas" panose="020B0609020204030204" pitchFamily="49" charset="0"/>
            </a:endParaRPr>
          </a:p>
          <a:p>
            <a:pPr lvl="0"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#Assign owner to the ownerless group</a:t>
            </a:r>
          </a:p>
          <a:p>
            <a:pPr lvl="1" defTabSz="932742">
              <a:defRPr/>
            </a:pPr>
            <a:r>
              <a:rPr lang="en-US" sz="1400">
                <a:gradFill>
                  <a:gsLst>
                    <a:gs pos="8718">
                      <a:srgbClr val="353535"/>
                    </a:gs>
                    <a:gs pos="34000">
                      <a:srgbClr val="353535"/>
                    </a:gs>
                  </a:gsLst>
                  <a:lin ang="5400000" scaled="0"/>
                </a:gradFill>
                <a:latin typeface="Consolas" panose="020B0609020204030204" pitchFamily="49" charset="0"/>
              </a:rPr>
              <a:t>for($</a:t>
            </a:r>
            <a:r>
              <a:rPr lang="en-US" sz="1400" err="1">
                <a:gradFill>
                  <a:gsLst>
                    <a:gs pos="8718">
                      <a:srgbClr val="353535"/>
                    </a:gs>
                    <a:gs pos="34000">
                      <a:srgbClr val="353535"/>
                    </a:gs>
                  </a:gsLst>
                  <a:lin ang="5400000" scaled="0"/>
                </a:gradFill>
                <a:latin typeface="Consolas" panose="020B0609020204030204" pitchFamily="49" charset="0"/>
              </a:rPr>
              <a:t>i</a:t>
            </a:r>
            <a:r>
              <a:rPr lang="en-US" sz="1400">
                <a:gradFill>
                  <a:gsLst>
                    <a:gs pos="8718">
                      <a:srgbClr val="353535"/>
                    </a:gs>
                    <a:gs pos="34000">
                      <a:srgbClr val="353535"/>
                    </a:gs>
                  </a:gsLst>
                  <a:lin ang="5400000" scaled="0"/>
                </a:gradFill>
                <a:latin typeface="Consolas" panose="020B0609020204030204" pitchFamily="49" charset="0"/>
              </a:rPr>
              <a:t>=0; $</a:t>
            </a:r>
            <a:r>
              <a:rPr lang="en-US" sz="1400" err="1">
                <a:gradFill>
                  <a:gsLst>
                    <a:gs pos="8718">
                      <a:srgbClr val="353535"/>
                    </a:gs>
                    <a:gs pos="34000">
                      <a:srgbClr val="353535"/>
                    </a:gs>
                  </a:gsLst>
                  <a:lin ang="5400000" scaled="0"/>
                </a:gradFill>
                <a:latin typeface="Consolas" panose="020B0609020204030204" pitchFamily="49" charset="0"/>
              </a:rPr>
              <a:t>i</a:t>
            </a:r>
            <a:r>
              <a:rPr lang="en-US" sz="1400">
                <a:gradFill>
                  <a:gsLst>
                    <a:gs pos="8718">
                      <a:srgbClr val="353535"/>
                    </a:gs>
                    <a:gs pos="34000">
                      <a:srgbClr val="353535"/>
                    </a:gs>
                  </a:gsLst>
                  <a:lin ang="5400000" scaled="0"/>
                </a:gradFill>
                <a:latin typeface="Consolas" panose="020B0609020204030204" pitchFamily="49" charset="0"/>
              </a:rPr>
              <a:t> -</a:t>
            </a:r>
            <a:r>
              <a:rPr lang="en-US" sz="1400" err="1">
                <a:gradFill>
                  <a:gsLst>
                    <a:gs pos="8718">
                      <a:srgbClr val="353535"/>
                    </a:gs>
                    <a:gs pos="34000">
                      <a:srgbClr val="353535"/>
                    </a:gs>
                  </a:gsLst>
                  <a:lin ang="5400000" scaled="0"/>
                </a:gradFill>
                <a:latin typeface="Consolas" panose="020B0609020204030204" pitchFamily="49" charset="0"/>
              </a:rPr>
              <a:t>lt</a:t>
            </a:r>
            <a:r>
              <a:rPr lang="en-US" sz="1400">
                <a:gradFill>
                  <a:gsLst>
                    <a:gs pos="8718">
                      <a:srgbClr val="353535"/>
                    </a:gs>
                    <a:gs pos="34000">
                      <a:srgbClr val="353535"/>
                    </a:gs>
                  </a:gsLst>
                  <a:lin ang="5400000" scaled="0"/>
                </a:gradFill>
                <a:latin typeface="Consolas" panose="020B0609020204030204" pitchFamily="49" charset="0"/>
              </a:rPr>
              <a:t> $</a:t>
            </a:r>
            <a:r>
              <a:rPr lang="en-US" sz="1400" err="1">
                <a:gradFill>
                  <a:gsLst>
                    <a:gs pos="8718">
                      <a:srgbClr val="353535"/>
                    </a:gs>
                    <a:gs pos="34000">
                      <a:srgbClr val="353535"/>
                    </a:gs>
                  </a:gsLst>
                  <a:lin ang="5400000" scaled="0"/>
                </a:gradFill>
                <a:latin typeface="Consolas" panose="020B0609020204030204" pitchFamily="49" charset="0"/>
              </a:rPr>
              <a:t>OwnerlessGroups.Count</a:t>
            </a:r>
            <a:r>
              <a:rPr lang="en-US" sz="1400">
                <a:gradFill>
                  <a:gsLst>
                    <a:gs pos="8718">
                      <a:srgbClr val="353535"/>
                    </a:gs>
                    <a:gs pos="34000">
                      <a:srgbClr val="353535"/>
                    </a:gs>
                  </a:gsLst>
                  <a:lin ang="5400000" scaled="0"/>
                </a:gradFill>
                <a:latin typeface="Consolas" panose="020B0609020204030204" pitchFamily="49" charset="0"/>
              </a:rPr>
              <a:t>; $</a:t>
            </a:r>
            <a:r>
              <a:rPr lang="en-US" sz="1400" err="1">
                <a:gradFill>
                  <a:gsLst>
                    <a:gs pos="8718">
                      <a:srgbClr val="353535"/>
                    </a:gs>
                    <a:gs pos="34000">
                      <a:srgbClr val="353535"/>
                    </a:gs>
                  </a:gsLst>
                  <a:lin ang="5400000" scaled="0"/>
                </a:gradFill>
                <a:latin typeface="Consolas" panose="020B0609020204030204" pitchFamily="49" charset="0"/>
              </a:rPr>
              <a:t>i</a:t>
            </a:r>
            <a:r>
              <a:rPr lang="en-US" sz="1400">
                <a:gradFill>
                  <a:gsLst>
                    <a:gs pos="8718">
                      <a:srgbClr val="353535"/>
                    </a:gs>
                    <a:gs pos="34000">
                      <a:srgbClr val="353535"/>
                    </a:gs>
                  </a:gsLst>
                  <a:lin ang="5400000" scaled="0"/>
                </a:gradFill>
                <a:latin typeface="Consolas" panose="020B0609020204030204" pitchFamily="49" charset="0"/>
              </a:rPr>
              <a:t>++)</a:t>
            </a:r>
          </a:p>
          <a:p>
            <a:pPr lvl="1" defTabSz="932742">
              <a:defRPr/>
            </a:pPr>
            <a:r>
              <a:rPr lang="en-US" sz="1400">
                <a:gradFill>
                  <a:gsLst>
                    <a:gs pos="8718">
                      <a:srgbClr val="353535"/>
                    </a:gs>
                    <a:gs pos="34000">
                      <a:srgbClr val="353535"/>
                    </a:gs>
                  </a:gsLst>
                  <a:lin ang="5400000" scaled="0"/>
                </a:gradFill>
                <a:latin typeface="Consolas" panose="020B0609020204030204" pitchFamily="49" charset="0"/>
              </a:rPr>
              <a:t>{</a:t>
            </a:r>
          </a:p>
          <a:p>
            <a:pPr lvl="1" defTabSz="932742">
              <a:defRPr/>
            </a:pPr>
            <a:r>
              <a:rPr lang="en-US" sz="1400">
                <a:gradFill>
                  <a:gsLst>
                    <a:gs pos="8718">
                      <a:srgbClr val="353535"/>
                    </a:gs>
                    <a:gs pos="34000">
                      <a:srgbClr val="353535"/>
                    </a:gs>
                  </a:gsLst>
                  <a:lin ang="5400000" scaled="0"/>
                </a:gradFill>
                <a:latin typeface="Consolas" panose="020B0609020204030204" pitchFamily="49" charset="0"/>
              </a:rPr>
              <a:t>Add-</a:t>
            </a:r>
            <a:r>
              <a:rPr lang="en-US" sz="1400" err="1">
                <a:gradFill>
                  <a:gsLst>
                    <a:gs pos="8718">
                      <a:srgbClr val="353535"/>
                    </a:gs>
                    <a:gs pos="34000">
                      <a:srgbClr val="353535"/>
                    </a:gs>
                  </a:gsLst>
                  <a:lin ang="5400000" scaled="0"/>
                </a:gradFill>
                <a:latin typeface="Consolas" panose="020B0609020204030204" pitchFamily="49" charset="0"/>
              </a:rPr>
              <a:t>UnifiedGroupLinks</a:t>
            </a:r>
            <a:r>
              <a:rPr lang="en-US" sz="1400">
                <a:gradFill>
                  <a:gsLst>
                    <a:gs pos="8718">
                      <a:srgbClr val="353535"/>
                    </a:gs>
                    <a:gs pos="34000">
                      <a:srgbClr val="353535"/>
                    </a:gs>
                  </a:gsLst>
                  <a:lin ang="5400000" scaled="0"/>
                </a:gradFill>
                <a:latin typeface="Consolas" panose="020B0609020204030204" pitchFamily="49" charset="0"/>
              </a:rPr>
              <a:t> $ </a:t>
            </a:r>
            <a:r>
              <a:rPr lang="en-US" sz="1400" err="1">
                <a:gradFill>
                  <a:gsLst>
                    <a:gs pos="8718">
                      <a:srgbClr val="353535"/>
                    </a:gs>
                    <a:gs pos="34000">
                      <a:srgbClr val="353535"/>
                    </a:gs>
                  </a:gsLst>
                  <a:lin ang="5400000" scaled="0"/>
                </a:gradFill>
                <a:latin typeface="Consolas" panose="020B0609020204030204" pitchFamily="49" charset="0"/>
              </a:rPr>
              <a:t>OwnerlessGroups.Alias</a:t>
            </a:r>
            <a:r>
              <a:rPr lang="en-US" sz="1400">
                <a:gradFill>
                  <a:gsLst>
                    <a:gs pos="8718">
                      <a:srgbClr val="353535"/>
                    </a:gs>
                    <a:gs pos="34000">
                      <a:srgbClr val="353535"/>
                    </a:gs>
                  </a:gsLst>
                  <a:lin ang="5400000" scaled="0"/>
                </a:gradFill>
                <a:latin typeface="Consolas" panose="020B0609020204030204" pitchFamily="49" charset="0"/>
              </a:rPr>
              <a:t> -</a:t>
            </a:r>
            <a:r>
              <a:rPr lang="en-US" sz="1400" err="1">
                <a:gradFill>
                  <a:gsLst>
                    <a:gs pos="8718">
                      <a:srgbClr val="353535"/>
                    </a:gs>
                    <a:gs pos="34000">
                      <a:srgbClr val="353535"/>
                    </a:gs>
                  </a:gsLst>
                  <a:lin ang="5400000" scaled="0"/>
                </a:gradFill>
                <a:latin typeface="Consolas" panose="020B0609020204030204" pitchFamily="49" charset="0"/>
              </a:rPr>
              <a:t>LinkType</a:t>
            </a:r>
            <a:r>
              <a:rPr lang="en-US" sz="1400">
                <a:gradFill>
                  <a:gsLst>
                    <a:gs pos="8718">
                      <a:srgbClr val="353535"/>
                    </a:gs>
                    <a:gs pos="34000">
                      <a:srgbClr val="353535"/>
                    </a:gs>
                  </a:gsLst>
                  <a:lin ang="5400000" scaled="0"/>
                </a:gradFill>
                <a:latin typeface="Consolas" panose="020B0609020204030204" pitchFamily="49" charset="0"/>
              </a:rPr>
              <a:t> member -Links admin@contoso.com</a:t>
            </a:r>
          </a:p>
          <a:p>
            <a:pPr lvl="1" defTabSz="932742">
              <a:defRPr/>
            </a:pPr>
            <a:r>
              <a:rPr lang="en-US" sz="1400">
                <a:gradFill>
                  <a:gsLst>
                    <a:gs pos="8718">
                      <a:srgbClr val="353535"/>
                    </a:gs>
                    <a:gs pos="34000">
                      <a:srgbClr val="353535"/>
                    </a:gs>
                  </a:gsLst>
                  <a:lin ang="5400000" scaled="0"/>
                </a:gradFill>
                <a:latin typeface="Consolas" panose="020B0609020204030204" pitchFamily="49" charset="0"/>
              </a:rPr>
              <a:t>Add-</a:t>
            </a:r>
            <a:r>
              <a:rPr lang="en-US" sz="1400" err="1">
                <a:gradFill>
                  <a:gsLst>
                    <a:gs pos="8718">
                      <a:srgbClr val="353535"/>
                    </a:gs>
                    <a:gs pos="34000">
                      <a:srgbClr val="353535"/>
                    </a:gs>
                  </a:gsLst>
                  <a:lin ang="5400000" scaled="0"/>
                </a:gradFill>
                <a:latin typeface="Consolas" panose="020B0609020204030204" pitchFamily="49" charset="0"/>
              </a:rPr>
              <a:t>UnifiedGroupLinks</a:t>
            </a:r>
            <a:r>
              <a:rPr lang="en-US" sz="1400">
                <a:gradFill>
                  <a:gsLst>
                    <a:gs pos="8718">
                      <a:srgbClr val="353535"/>
                    </a:gs>
                    <a:gs pos="34000">
                      <a:srgbClr val="353535"/>
                    </a:gs>
                  </a:gsLst>
                  <a:lin ang="5400000" scaled="0"/>
                </a:gradFill>
                <a:latin typeface="Consolas" panose="020B0609020204030204" pitchFamily="49" charset="0"/>
              </a:rPr>
              <a:t> $ </a:t>
            </a:r>
            <a:r>
              <a:rPr lang="en-US" sz="1400" err="1">
                <a:gradFill>
                  <a:gsLst>
                    <a:gs pos="8718">
                      <a:srgbClr val="353535"/>
                    </a:gs>
                    <a:gs pos="34000">
                      <a:srgbClr val="353535"/>
                    </a:gs>
                  </a:gsLst>
                  <a:lin ang="5400000" scaled="0"/>
                </a:gradFill>
                <a:latin typeface="Consolas" panose="020B0609020204030204" pitchFamily="49" charset="0"/>
              </a:rPr>
              <a:t>OwnerlessGroups.Alias</a:t>
            </a:r>
            <a:r>
              <a:rPr lang="en-US" sz="1400">
                <a:gradFill>
                  <a:gsLst>
                    <a:gs pos="8718">
                      <a:srgbClr val="353535"/>
                    </a:gs>
                    <a:gs pos="34000">
                      <a:srgbClr val="353535"/>
                    </a:gs>
                  </a:gsLst>
                  <a:lin ang="5400000" scaled="0"/>
                </a:gradFill>
                <a:latin typeface="Consolas" panose="020B0609020204030204" pitchFamily="49" charset="0"/>
              </a:rPr>
              <a:t> -</a:t>
            </a:r>
            <a:r>
              <a:rPr lang="en-US" sz="1400" err="1">
                <a:gradFill>
                  <a:gsLst>
                    <a:gs pos="8718">
                      <a:srgbClr val="353535"/>
                    </a:gs>
                    <a:gs pos="34000">
                      <a:srgbClr val="353535"/>
                    </a:gs>
                  </a:gsLst>
                  <a:lin ang="5400000" scaled="0"/>
                </a:gradFill>
                <a:latin typeface="Consolas" panose="020B0609020204030204" pitchFamily="49" charset="0"/>
              </a:rPr>
              <a:t>LinkType</a:t>
            </a:r>
            <a:r>
              <a:rPr lang="en-US" sz="1400">
                <a:gradFill>
                  <a:gsLst>
                    <a:gs pos="8718">
                      <a:srgbClr val="353535"/>
                    </a:gs>
                    <a:gs pos="34000">
                      <a:srgbClr val="353535"/>
                    </a:gs>
                  </a:gsLst>
                  <a:lin ang="5400000" scaled="0"/>
                </a:gradFill>
                <a:latin typeface="Consolas" panose="020B0609020204030204" pitchFamily="49" charset="0"/>
              </a:rPr>
              <a:t> Owner -Links admin@contoso.com</a:t>
            </a:r>
          </a:p>
          <a:p>
            <a:pPr lvl="1" defTabSz="932742">
              <a:defRPr/>
            </a:pPr>
            <a:r>
              <a:rPr lang="en-US" sz="1400">
                <a:gradFill>
                  <a:gsLst>
                    <a:gs pos="8718">
                      <a:srgbClr val="353535"/>
                    </a:gs>
                    <a:gs pos="34000">
                      <a:srgbClr val="353535"/>
                    </a:gs>
                  </a:gsLst>
                  <a:lin ang="5400000" scaled="0"/>
                </a:gradFill>
                <a:latin typeface="Consolas" panose="020B0609020204030204" pitchFamily="49" charset="0"/>
              </a:rPr>
              <a:t>}</a:t>
            </a:r>
          </a:p>
          <a:p>
            <a:pPr lvl="0" defTabSz="932742">
              <a:spcAft>
                <a:spcPts val="1200"/>
              </a:spcAft>
              <a:defRPr/>
            </a:pPr>
            <a:r>
              <a:rPr kumimoji="0" lang="en-US" sz="1400" b="0" i="0" u="none" strike="noStrike" kern="1200" cap="none" spc="0" normalizeH="0" baseline="0" noProof="0">
                <a:ln>
                  <a:noFill/>
                </a:ln>
                <a:gradFill>
                  <a:gsLst>
                    <a:gs pos="8718">
                      <a:srgbClr val="353535"/>
                    </a:gs>
                    <a:gs pos="34000">
                      <a:srgbClr val="353535"/>
                    </a:gs>
                  </a:gsLst>
                  <a:lin ang="5400000" scaled="0"/>
                </a:gradFill>
                <a:effectLst/>
                <a:uLnTx/>
                <a:uFillTx/>
                <a:latin typeface="Consolas" panose="020B0609020204030204" pitchFamily="49" charset="0"/>
                <a:ea typeface="+mn-ea"/>
                <a:cs typeface="+mn-cs"/>
              </a:rPr>
              <a:t> </a:t>
            </a:r>
          </a:p>
        </p:txBody>
      </p:sp>
      <p:sp>
        <p:nvSpPr>
          <p:cNvPr id="17" name="Rectangle 16">
            <a:extLst>
              <a:ext uri="{FF2B5EF4-FFF2-40B4-BE49-F238E27FC236}">
                <a16:creationId xmlns:a16="http://schemas.microsoft.com/office/drawing/2014/main" id="{29AC3AE5-C3FB-45CF-B6BA-42DB9539C243}"/>
              </a:ext>
            </a:extLst>
          </p:cNvPr>
          <p:cNvSpPr/>
          <p:nvPr/>
        </p:nvSpPr>
        <p:spPr>
          <a:xfrm>
            <a:off x="1018819" y="4228620"/>
            <a:ext cx="4525403" cy="911019"/>
          </a:xfrm>
          <a:prstGeom prst="rect">
            <a:avLst/>
          </a:prstGeom>
        </p:spPr>
        <p:txBody>
          <a:bodyPr wrap="square" lIns="182880" tIns="146304" rIns="182880" bIns="146304" anchor="t">
            <a:spAutoFit/>
          </a:bodyPr>
          <a:lstStyle/>
          <a:p>
            <a:pPr lvl="0" defTabSz="896386">
              <a:defRPr/>
            </a:pPr>
            <a:r>
              <a:rPr lang="en-US" sz="2000" b="1" kern="0">
                <a:gradFill>
                  <a:gsLst>
                    <a:gs pos="1250">
                      <a:srgbClr val="2C292A"/>
                    </a:gs>
                    <a:gs pos="100000">
                      <a:srgbClr val="2C292A"/>
                    </a:gs>
                  </a:gsLst>
                  <a:lin ang="5400000" scaled="0"/>
                </a:gradFill>
                <a:latin typeface="Segoe UI Semibold" charset="0"/>
                <a:ea typeface="Segoe UI Semibold" charset="0"/>
                <a:cs typeface="Segoe UI Semibold" charset="0"/>
              </a:rPr>
              <a:t>Add </a:t>
            </a:r>
            <a:r>
              <a:rPr lang="en-US" sz="2000" b="1" i="1" kern="0">
                <a:gradFill>
                  <a:gsLst>
                    <a:gs pos="1250">
                      <a:srgbClr val="2C292A"/>
                    </a:gs>
                    <a:gs pos="100000">
                      <a:srgbClr val="2C292A"/>
                    </a:gs>
                  </a:gsLst>
                  <a:lin ang="5400000" scaled="0"/>
                </a:gradFill>
                <a:latin typeface="Segoe UI Semibold" charset="0"/>
                <a:ea typeface="Segoe UI Semibold" charset="0"/>
                <a:cs typeface="Segoe UI Semibold" charset="0"/>
              </a:rPr>
              <a:t>another user </a:t>
            </a:r>
            <a:r>
              <a:rPr lang="en-US" sz="2000" b="1" kern="0">
                <a:gradFill>
                  <a:gsLst>
                    <a:gs pos="1250">
                      <a:srgbClr val="2C292A"/>
                    </a:gs>
                    <a:gs pos="100000">
                      <a:srgbClr val="2C292A"/>
                    </a:gs>
                  </a:gsLst>
                  <a:lin ang="5400000" scaled="0"/>
                </a:gradFill>
                <a:latin typeface="Segoe UI Semibold" charset="0"/>
                <a:ea typeface="Segoe UI Semibold" charset="0"/>
                <a:cs typeface="Segoe UI Semibold" charset="0"/>
              </a:rPr>
              <a:t>as the owner to ownerless groups.</a:t>
            </a: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386864" y="4304812"/>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Tree>
    <p:extLst>
      <p:ext uri="{BB962C8B-B14F-4D97-AF65-F5344CB8AC3E}">
        <p14:creationId xmlns:p14="http://schemas.microsoft.com/office/powerpoint/2010/main" val="819421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0BB34-D338-4815-95F4-C58D494903BA}"/>
              </a:ext>
            </a:extLst>
          </p:cNvPr>
          <p:cNvSpPr>
            <a:spLocks noGrp="1"/>
          </p:cNvSpPr>
          <p:nvPr>
            <p:ph type="title"/>
          </p:nvPr>
        </p:nvSpPr>
        <p:spPr/>
        <p:txBody>
          <a:bodyPr/>
          <a:lstStyle/>
          <a:p>
            <a:r>
              <a:rPr lang="en-US" dirty="0"/>
              <a:t>BRK162</a:t>
            </a:r>
          </a:p>
        </p:txBody>
      </p:sp>
      <p:sp>
        <p:nvSpPr>
          <p:cNvPr id="3" name="Text Placeholder 2">
            <a:extLst>
              <a:ext uri="{FF2B5EF4-FFF2-40B4-BE49-F238E27FC236}">
                <a16:creationId xmlns:a16="http://schemas.microsoft.com/office/drawing/2014/main" id="{90CF97E1-3FDE-4EC1-A279-1A794C8F5F46}"/>
              </a:ext>
            </a:extLst>
          </p:cNvPr>
          <p:cNvSpPr>
            <a:spLocks noGrp="1"/>
          </p:cNvSpPr>
          <p:nvPr>
            <p:ph type="body" sz="quarter" idx="10"/>
          </p:nvPr>
        </p:nvSpPr>
        <p:spPr>
          <a:xfrm>
            <a:off x="457200" y="1263226"/>
            <a:ext cx="11276900" cy="3299365"/>
          </a:xfrm>
        </p:spPr>
        <p:txBody>
          <a:bodyPr/>
          <a:lstStyle/>
          <a:p>
            <a:r>
              <a:rPr lang="en-US" sz="2400" dirty="0">
                <a:latin typeface="+mj-lt"/>
                <a:cs typeface="Segoe UI Semibold" panose="020B0702040204020203" pitchFamily="34" charset="0"/>
              </a:rPr>
              <a:t>Best practices and what’s new for managing Office 365 </a:t>
            </a:r>
            <a:r>
              <a:rPr lang="en-US" sz="2400" dirty="0" err="1">
                <a:latin typeface="+mj-lt"/>
                <a:cs typeface="Segoe UI Semibold" panose="020B0702040204020203" pitchFamily="34" charset="0"/>
              </a:rPr>
              <a:t>Groups</a:t>
            </a:r>
            <a:r>
              <a:rPr lang="en-US" sz="1600" dirty="0" err="1"/>
              <a:t>Session</a:t>
            </a:r>
            <a:r>
              <a:rPr lang="en-US" sz="1600" dirty="0"/>
              <a:t> Description</a:t>
            </a:r>
          </a:p>
          <a:p>
            <a:r>
              <a:rPr lang="en-US" sz="1600" dirty="0"/>
              <a:t>Office 365 Groups is the membership service that drives teamwork across Microsoft 365. In this session, we will share recent innovations across apps built on Office 365 Groups, including SharePoint Team Sites, Yammer, Outlook, Microsoft Teams, and more. We will perform a deep dive into Office 365 Groups governance and share best practices implemented at Microsoft. Learn how to easily manage Guest Access in the Office 365 Groups platform to collaborate with users inside and outside your organization. In addition, the Office 365 Groups product leadership team will provide insight into future roadmap items across the platform. Topics include: driving self-service, governance, groups expiry, naming policies, guest access, and supporting groups day-to-day at scale.</a:t>
            </a:r>
          </a:p>
          <a:p>
            <a:r>
              <a:rPr lang="en-US" sz="2000" dirty="0">
                <a:latin typeface="+mj-lt"/>
              </a:rPr>
              <a:t>SharePoint Conference 2019</a:t>
            </a:r>
            <a:br>
              <a:rPr lang="en-US" sz="2000" dirty="0">
                <a:latin typeface="+mj-lt"/>
              </a:rPr>
            </a:br>
            <a:r>
              <a:rPr lang="en-US" sz="1200" b="1" dirty="0">
                <a:hlinkClick r:id="rId2"/>
              </a:rPr>
              <a:t>https://www.sharepointconference.com/#!/session/Best%20practices%20and%20what's%20new%20for%20managing%20Office%20365%20Groups/3861</a:t>
            </a:r>
            <a:endParaRPr lang="en-US" sz="1200" b="1" dirty="0"/>
          </a:p>
          <a:p>
            <a:pPr>
              <a:spcBef>
                <a:spcPts val="0"/>
              </a:spcBef>
            </a:pPr>
            <a:r>
              <a:rPr lang="en-US" sz="1200" dirty="0">
                <a:gradFill>
                  <a:gsLst>
                    <a:gs pos="1250">
                      <a:srgbClr val="000000"/>
                    </a:gs>
                    <a:gs pos="99000">
                      <a:srgbClr val="000000"/>
                    </a:gs>
                  </a:gsLst>
                  <a:lin ang="5400000" scaled="0"/>
                </a:gradFill>
                <a:latin typeface="Segoe UI Semibold"/>
              </a:rPr>
              <a:t>Date: Wednesday, May 22, 2019</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Time: 4:15 PM - 5:15 PM</a:t>
            </a:r>
            <a:br>
              <a:rPr lang="en-US" sz="1200" dirty="0">
                <a:gradFill>
                  <a:gsLst>
                    <a:gs pos="1250">
                      <a:srgbClr val="000000"/>
                    </a:gs>
                    <a:gs pos="99000">
                      <a:srgbClr val="000000"/>
                    </a:gs>
                  </a:gsLst>
                  <a:lin ang="5400000" scaled="0"/>
                </a:gradFill>
                <a:latin typeface="Segoe UI Semibold"/>
              </a:rPr>
            </a:br>
            <a:r>
              <a:rPr lang="en-US" sz="1200" dirty="0">
                <a:gradFill>
                  <a:gsLst>
                    <a:gs pos="1250">
                      <a:srgbClr val="000000"/>
                    </a:gs>
                    <a:gs pos="99000">
                      <a:srgbClr val="000000"/>
                    </a:gs>
                  </a:gsLst>
                  <a:lin ang="5400000" scaled="0"/>
                </a:gradFill>
                <a:latin typeface="Segoe UI Semibold"/>
              </a:rPr>
              <a:t>Room: Boulevard Ballroom 168</a:t>
            </a:r>
          </a:p>
          <a:p>
            <a:pPr>
              <a:spcBef>
                <a:spcPts val="0"/>
              </a:spcBef>
            </a:pPr>
            <a:r>
              <a:rPr lang="en-US" sz="1200" dirty="0">
                <a:gradFill>
                  <a:gsLst>
                    <a:gs pos="1250">
                      <a:srgbClr val="000000"/>
                    </a:gs>
                    <a:gs pos="99000">
                      <a:srgbClr val="000000"/>
                    </a:gs>
                  </a:gsLst>
                  <a:lin ang="5400000" scaled="0"/>
                </a:gradFill>
                <a:latin typeface="Segoe UI Semibold"/>
              </a:rPr>
              <a:t>Speakers: Mike McLean</a:t>
            </a:r>
            <a:endParaRPr lang="en-US" sz="1200" dirty="0">
              <a:latin typeface="+mj-lt"/>
            </a:endParaRPr>
          </a:p>
        </p:txBody>
      </p:sp>
      <p:sp>
        <p:nvSpPr>
          <p:cNvPr id="4" name="Rectangle 3">
            <a:extLst>
              <a:ext uri="{FF2B5EF4-FFF2-40B4-BE49-F238E27FC236}">
                <a16:creationId xmlns:a16="http://schemas.microsoft.com/office/drawing/2014/main" id="{6332B3BE-58DF-4F17-BF2D-2EDA06204B60}"/>
              </a:ext>
            </a:extLst>
          </p:cNvPr>
          <p:cNvSpPr/>
          <p:nvPr/>
        </p:nvSpPr>
        <p:spPr bwMode="auto">
          <a:xfrm>
            <a:off x="7543800" y="457200"/>
            <a:ext cx="4191000" cy="424732"/>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Session information [hidden slide]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Populate your session information here</a:t>
            </a:r>
          </a:p>
        </p:txBody>
      </p:sp>
    </p:spTree>
    <p:extLst>
      <p:ext uri="{BB962C8B-B14F-4D97-AF65-F5344CB8AC3E}">
        <p14:creationId xmlns:p14="http://schemas.microsoft.com/office/powerpoint/2010/main" val="193874540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Audit Groups Without Classification</a:t>
            </a:r>
          </a:p>
        </p:txBody>
      </p:sp>
      <p:sp>
        <p:nvSpPr>
          <p:cNvPr id="5" name="Rectangle 4">
            <a:extLst>
              <a:ext uri="{FF2B5EF4-FFF2-40B4-BE49-F238E27FC236}">
                <a16:creationId xmlns:a16="http://schemas.microsoft.com/office/drawing/2014/main" id="{AF36F4CC-5724-4318-A275-F74B2D4080AA}"/>
              </a:ext>
            </a:extLst>
          </p:cNvPr>
          <p:cNvSpPr/>
          <p:nvPr/>
        </p:nvSpPr>
        <p:spPr>
          <a:xfrm>
            <a:off x="1018819" y="3059220"/>
            <a:ext cx="4525403" cy="911019"/>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Update groups to assign a classification.</a:t>
            </a: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018819" y="1801872"/>
            <a:ext cx="4525403" cy="911019"/>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the set of groups which don’t have classification assigned.</a:t>
            </a:r>
            <a:endParaRPr kumimoji="0" lang="en-US" sz="159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386864" y="1995444"/>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386864" y="3135412"/>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254604" y="1154750"/>
            <a:ext cx="6864825" cy="5246050"/>
          </a:xfrm>
          <a:prstGeom prst="rect">
            <a:avLst/>
          </a:prstGeom>
          <a:solidFill>
            <a:schemeClr val="bg1"/>
          </a:solid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lvl="0"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#Retrieve all groups where classification is blank or null</a:t>
            </a:r>
          </a:p>
          <a:p>
            <a:pPr lvl="0"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a:t>
            </a:r>
            <a:r>
              <a:rPr lang="en-US" sz="1400" err="1">
                <a:gradFill>
                  <a:gsLst>
                    <a:gs pos="8718">
                      <a:srgbClr val="353535"/>
                    </a:gs>
                    <a:gs pos="34000">
                      <a:srgbClr val="353535"/>
                    </a:gs>
                  </a:gsLst>
                  <a:lin ang="5400000" scaled="0"/>
                </a:gradFill>
                <a:latin typeface="Consolas" panose="020B0609020204030204" pitchFamily="49" charset="0"/>
              </a:rPr>
              <a:t>GroupsWithNoClassification</a:t>
            </a:r>
            <a:r>
              <a:rPr lang="en-US" sz="1400">
                <a:gradFill>
                  <a:gsLst>
                    <a:gs pos="8718">
                      <a:srgbClr val="353535"/>
                    </a:gs>
                    <a:gs pos="34000">
                      <a:srgbClr val="353535"/>
                    </a:gs>
                  </a:gsLst>
                  <a:lin ang="5400000" scaled="0"/>
                </a:gradFill>
                <a:latin typeface="Consolas" panose="020B0609020204030204" pitchFamily="49" charset="0"/>
              </a:rPr>
              <a:t> = Get-</a:t>
            </a:r>
            <a:r>
              <a:rPr lang="en-US" sz="1400" err="1">
                <a:gradFill>
                  <a:gsLst>
                    <a:gs pos="8718">
                      <a:srgbClr val="353535"/>
                    </a:gs>
                    <a:gs pos="34000">
                      <a:srgbClr val="353535"/>
                    </a:gs>
                  </a:gsLst>
                  <a:lin ang="5400000" scaled="0"/>
                </a:gradFill>
                <a:latin typeface="Consolas" panose="020B0609020204030204" pitchFamily="49" charset="0"/>
              </a:rPr>
              <a:t>UnifiedGroup</a:t>
            </a:r>
            <a:r>
              <a:rPr lang="en-US" sz="1400">
                <a:gradFill>
                  <a:gsLst>
                    <a:gs pos="8718">
                      <a:srgbClr val="353535"/>
                    </a:gs>
                    <a:gs pos="34000">
                      <a:srgbClr val="353535"/>
                    </a:gs>
                  </a:gsLst>
                  <a:lin ang="5400000" scaled="0"/>
                </a:gradFill>
                <a:latin typeface="Consolas" panose="020B0609020204030204" pitchFamily="49" charset="0"/>
              </a:rPr>
              <a:t> | Where-Object {$_.Classification -Eq $Null -or $_.Classification -Eq ""} | Sort-Object DisplayName | Select DisplayName, Classification, </a:t>
            </a:r>
            <a:r>
              <a:rPr lang="en-US" sz="1400" err="1">
                <a:gradFill>
                  <a:gsLst>
                    <a:gs pos="8718">
                      <a:srgbClr val="353535"/>
                    </a:gs>
                    <a:gs pos="34000">
                      <a:srgbClr val="353535"/>
                    </a:gs>
                  </a:gsLst>
                  <a:lin ang="5400000" scaled="0"/>
                </a:gradFill>
                <a:latin typeface="Consolas" panose="020B0609020204030204" pitchFamily="49" charset="0"/>
              </a:rPr>
              <a:t>ExternalDirectoryObjectId</a:t>
            </a:r>
            <a:endParaRPr lang="en-US" sz="1400">
              <a:gradFill>
                <a:gsLst>
                  <a:gs pos="8718">
                    <a:srgbClr val="353535"/>
                  </a:gs>
                  <a:gs pos="34000">
                    <a:srgbClr val="353535"/>
                  </a:gs>
                </a:gsLst>
                <a:lin ang="5400000" scaled="0"/>
              </a:gradFill>
              <a:latin typeface="Consolas" panose="020B0609020204030204" pitchFamily="49" charset="0"/>
            </a:endParaRPr>
          </a:p>
          <a:p>
            <a:pPr lvl="0"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#Set the classification of each group to “Medium" </a:t>
            </a:r>
          </a:p>
          <a:p>
            <a:pPr lvl="0" defTabSz="932742">
              <a:spcAft>
                <a:spcPts val="1200"/>
              </a:spcAft>
              <a:defRPr/>
            </a:pPr>
            <a:r>
              <a:rPr lang="en-US" sz="1400" err="1">
                <a:gradFill>
                  <a:gsLst>
                    <a:gs pos="8718">
                      <a:srgbClr val="353535"/>
                    </a:gs>
                    <a:gs pos="34000">
                      <a:srgbClr val="353535"/>
                    </a:gs>
                  </a:gsLst>
                  <a:lin ang="5400000" scaled="0"/>
                </a:gradFill>
                <a:latin typeface="Consolas" panose="020B0609020204030204" pitchFamily="49" charset="0"/>
              </a:rPr>
              <a:t>ForEach</a:t>
            </a:r>
            <a:r>
              <a:rPr lang="en-US" sz="1400">
                <a:gradFill>
                  <a:gsLst>
                    <a:gs pos="8718">
                      <a:srgbClr val="353535"/>
                    </a:gs>
                    <a:gs pos="34000">
                      <a:srgbClr val="353535"/>
                    </a:gs>
                  </a:gsLst>
                  <a:lin ang="5400000" scaled="0"/>
                </a:gradFill>
                <a:latin typeface="Consolas" panose="020B0609020204030204" pitchFamily="49" charset="0"/>
              </a:rPr>
              <a:t> ($G in $</a:t>
            </a:r>
            <a:r>
              <a:rPr lang="en-US" sz="1400" err="1">
                <a:gradFill>
                  <a:gsLst>
                    <a:gs pos="8718">
                      <a:srgbClr val="353535"/>
                    </a:gs>
                    <a:gs pos="34000">
                      <a:srgbClr val="353535"/>
                    </a:gs>
                  </a:gsLst>
                  <a:lin ang="5400000" scaled="0"/>
                </a:gradFill>
                <a:latin typeface="Consolas" panose="020B0609020204030204" pitchFamily="49" charset="0"/>
              </a:rPr>
              <a:t>GroupsWithNoClassification</a:t>
            </a:r>
            <a:r>
              <a:rPr lang="en-US" sz="1400">
                <a:gradFill>
                  <a:gsLst>
                    <a:gs pos="8718">
                      <a:srgbClr val="353535"/>
                    </a:gs>
                    <a:gs pos="34000">
                      <a:srgbClr val="353535"/>
                    </a:gs>
                  </a:gsLst>
                  <a:lin ang="5400000" scaled="0"/>
                </a:gradFill>
                <a:latin typeface="Consolas" panose="020B0609020204030204" pitchFamily="49" charset="0"/>
              </a:rPr>
              <a:t>) {</a:t>
            </a:r>
          </a:p>
          <a:p>
            <a:pPr lvl="1"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If ($</a:t>
            </a:r>
            <a:r>
              <a:rPr lang="en-US" sz="1400" err="1">
                <a:gradFill>
                  <a:gsLst>
                    <a:gs pos="8718">
                      <a:srgbClr val="353535"/>
                    </a:gs>
                    <a:gs pos="34000">
                      <a:srgbClr val="353535"/>
                    </a:gs>
                  </a:gsLst>
                  <a:lin ang="5400000" scaled="0"/>
                </a:gradFill>
                <a:latin typeface="Consolas" panose="020B0609020204030204" pitchFamily="49" charset="0"/>
              </a:rPr>
              <a:t>G.Classification</a:t>
            </a:r>
            <a:r>
              <a:rPr lang="en-US" sz="1400">
                <a:gradFill>
                  <a:gsLst>
                    <a:gs pos="8718">
                      <a:srgbClr val="353535"/>
                    </a:gs>
                    <a:gs pos="34000">
                      <a:srgbClr val="353535"/>
                    </a:gs>
                  </a:gsLst>
                  <a:lin ang="5400000" scaled="0"/>
                </a:gradFill>
                <a:latin typeface="Consolas" panose="020B0609020204030204" pitchFamily="49" charset="0"/>
              </a:rPr>
              <a:t> -Eq $Null -or $</a:t>
            </a:r>
            <a:r>
              <a:rPr lang="en-US" sz="1400" err="1">
                <a:gradFill>
                  <a:gsLst>
                    <a:gs pos="8718">
                      <a:srgbClr val="353535"/>
                    </a:gs>
                    <a:gs pos="34000">
                      <a:srgbClr val="353535"/>
                    </a:gs>
                  </a:gsLst>
                  <a:lin ang="5400000" scaled="0"/>
                </a:gradFill>
                <a:latin typeface="Consolas" panose="020B0609020204030204" pitchFamily="49" charset="0"/>
              </a:rPr>
              <a:t>G.Classification</a:t>
            </a:r>
            <a:r>
              <a:rPr lang="en-US" sz="1400">
                <a:gradFill>
                  <a:gsLst>
                    <a:gs pos="8718">
                      <a:srgbClr val="353535"/>
                    </a:gs>
                    <a:gs pos="34000">
                      <a:srgbClr val="353535"/>
                    </a:gs>
                  </a:gsLst>
                  <a:lin ang="5400000" scaled="0"/>
                </a:gradFill>
                <a:latin typeface="Consolas" panose="020B0609020204030204" pitchFamily="49" charset="0"/>
              </a:rPr>
              <a:t> -Eq "") </a:t>
            </a:r>
            <a:br>
              <a:rPr lang="en-US" sz="1400">
                <a:gradFill>
                  <a:gsLst>
                    <a:gs pos="8718">
                      <a:srgbClr val="353535"/>
                    </a:gs>
                    <a:gs pos="34000">
                      <a:srgbClr val="353535"/>
                    </a:gs>
                  </a:gsLst>
                  <a:lin ang="5400000" scaled="0"/>
                </a:gradFill>
                <a:latin typeface="Consolas" panose="020B0609020204030204" pitchFamily="49" charset="0"/>
              </a:rPr>
            </a:br>
            <a:r>
              <a:rPr lang="en-US" sz="1400">
                <a:gradFill>
                  <a:gsLst>
                    <a:gs pos="8718">
                      <a:srgbClr val="353535"/>
                    </a:gs>
                    <a:gs pos="34000">
                      <a:srgbClr val="353535"/>
                    </a:gs>
                  </a:gsLst>
                  <a:lin ang="5400000" scaled="0"/>
                </a:gradFill>
                <a:latin typeface="Consolas" panose="020B0609020204030204" pitchFamily="49" charset="0"/>
              </a:rPr>
              <a:t>{</a:t>
            </a:r>
          </a:p>
          <a:p>
            <a:pPr lvl="2"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Set-</a:t>
            </a:r>
            <a:r>
              <a:rPr lang="en-US" sz="1400" err="1">
                <a:gradFill>
                  <a:gsLst>
                    <a:gs pos="8718">
                      <a:srgbClr val="353535"/>
                    </a:gs>
                    <a:gs pos="34000">
                      <a:srgbClr val="353535"/>
                    </a:gs>
                  </a:gsLst>
                  <a:lin ang="5400000" scaled="0"/>
                </a:gradFill>
                <a:latin typeface="Consolas" panose="020B0609020204030204" pitchFamily="49" charset="0"/>
              </a:rPr>
              <a:t>UnifiedGroup</a:t>
            </a:r>
            <a:r>
              <a:rPr lang="en-US" sz="1400">
                <a:gradFill>
                  <a:gsLst>
                    <a:gs pos="8718">
                      <a:srgbClr val="353535"/>
                    </a:gs>
                    <a:gs pos="34000">
                      <a:srgbClr val="353535"/>
                    </a:gs>
                  </a:gsLst>
                  <a:lin ang="5400000" scaled="0"/>
                </a:gradFill>
                <a:latin typeface="Consolas" panose="020B0609020204030204" pitchFamily="49" charset="0"/>
              </a:rPr>
              <a:t> -Identity $</a:t>
            </a:r>
            <a:r>
              <a:rPr lang="en-US" sz="1400" err="1">
                <a:gradFill>
                  <a:gsLst>
                    <a:gs pos="8718">
                      <a:srgbClr val="353535"/>
                    </a:gs>
                    <a:gs pos="34000">
                      <a:srgbClr val="353535"/>
                    </a:gs>
                  </a:gsLst>
                  <a:lin ang="5400000" scaled="0"/>
                </a:gradFill>
                <a:latin typeface="Consolas" panose="020B0609020204030204" pitchFamily="49" charset="0"/>
              </a:rPr>
              <a:t>G.DisplayName</a:t>
            </a:r>
            <a:r>
              <a:rPr lang="en-US" sz="1400">
                <a:gradFill>
                  <a:gsLst>
                    <a:gs pos="8718">
                      <a:srgbClr val="353535"/>
                    </a:gs>
                    <a:gs pos="34000">
                      <a:srgbClr val="353535"/>
                    </a:gs>
                  </a:gsLst>
                  <a:lin ang="5400000" scaled="0"/>
                </a:gradFill>
                <a:latin typeface="Consolas" panose="020B0609020204030204" pitchFamily="49" charset="0"/>
              </a:rPr>
              <a:t> -Classification “High”</a:t>
            </a:r>
          </a:p>
          <a:p>
            <a:pPr lvl="2"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Write-Host “The group classification setting for" $</a:t>
            </a:r>
            <a:r>
              <a:rPr lang="en-US" sz="1400" err="1">
                <a:gradFill>
                  <a:gsLst>
                    <a:gs pos="8718">
                      <a:srgbClr val="353535"/>
                    </a:gs>
                    <a:gs pos="34000">
                      <a:srgbClr val="353535"/>
                    </a:gs>
                  </a:gsLst>
                  <a:lin ang="5400000" scaled="0"/>
                </a:gradFill>
                <a:latin typeface="Consolas" panose="020B0609020204030204" pitchFamily="49" charset="0"/>
              </a:rPr>
              <a:t>G.DisplayName</a:t>
            </a:r>
            <a:r>
              <a:rPr lang="en-US" sz="1400">
                <a:gradFill>
                  <a:gsLst>
                    <a:gs pos="8718">
                      <a:srgbClr val="353535"/>
                    </a:gs>
                    <a:gs pos="34000">
                      <a:srgbClr val="353535"/>
                    </a:gs>
                  </a:gsLst>
                  <a:lin ang="5400000" scaled="0"/>
                </a:gradFill>
                <a:latin typeface="Consolas" panose="020B0609020204030204" pitchFamily="49" charset="0"/>
              </a:rPr>
              <a:t> "was updated to medium.“</a:t>
            </a:r>
          </a:p>
          <a:p>
            <a:pPr lvl="1"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a:t>
            </a:r>
          </a:p>
          <a:p>
            <a:pPr defTabSz="932742">
              <a:spcAft>
                <a:spcPts val="1200"/>
              </a:spcAft>
              <a:defRPr/>
            </a:pPr>
            <a:r>
              <a:rPr lang="en-US" sz="1400">
                <a:gradFill>
                  <a:gsLst>
                    <a:gs pos="8718">
                      <a:srgbClr val="353535"/>
                    </a:gs>
                    <a:gs pos="34000">
                      <a:srgbClr val="353535"/>
                    </a:gs>
                  </a:gsLst>
                  <a:lin ang="5400000" scaled="0"/>
                </a:gradFill>
                <a:latin typeface="Consolas" panose="020B0609020204030204" pitchFamily="49" charset="0"/>
              </a:rPr>
              <a:t>}</a:t>
            </a:r>
          </a:p>
        </p:txBody>
      </p:sp>
      <p:sp>
        <p:nvSpPr>
          <p:cNvPr id="17" name="Rectangle 16">
            <a:extLst>
              <a:ext uri="{FF2B5EF4-FFF2-40B4-BE49-F238E27FC236}">
                <a16:creationId xmlns:a16="http://schemas.microsoft.com/office/drawing/2014/main" id="{29AC3AE5-C3FB-45CF-B6BA-42DB9539C243}"/>
              </a:ext>
            </a:extLst>
          </p:cNvPr>
          <p:cNvSpPr/>
          <p:nvPr/>
        </p:nvSpPr>
        <p:spPr>
          <a:xfrm>
            <a:off x="1018819" y="4228620"/>
            <a:ext cx="4525403" cy="911019"/>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lang="en-US" sz="2000" b="1" kern="0">
                <a:gradFill>
                  <a:gsLst>
                    <a:gs pos="1250">
                      <a:srgbClr val="2C292A"/>
                    </a:gs>
                    <a:gs pos="100000">
                      <a:srgbClr val="2C292A"/>
                    </a:gs>
                  </a:gsLst>
                  <a:lin ang="5400000" scaled="0"/>
                </a:gradFill>
                <a:latin typeface="Segoe UI Semibold" charset="0"/>
                <a:ea typeface="Segoe UI Semibold" charset="0"/>
                <a:cs typeface="Segoe UI Semibold" charset="0"/>
              </a:rPr>
              <a:t>Configure additional group properties based on classification</a:t>
            </a:r>
            <a:r>
              <a:rPr kumimoji="0" lang="en-US" sz="20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a:t>
            </a: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386864" y="4304812"/>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Tree>
    <p:extLst>
      <p:ext uri="{BB962C8B-B14F-4D97-AF65-F5344CB8AC3E}">
        <p14:creationId xmlns:p14="http://schemas.microsoft.com/office/powerpoint/2010/main" val="3211526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Audit Groups With Conflicting Properties</a:t>
            </a:r>
          </a:p>
        </p:txBody>
      </p:sp>
      <p:sp>
        <p:nvSpPr>
          <p:cNvPr id="5" name="Rectangle 4">
            <a:extLst>
              <a:ext uri="{FF2B5EF4-FFF2-40B4-BE49-F238E27FC236}">
                <a16:creationId xmlns:a16="http://schemas.microsoft.com/office/drawing/2014/main" id="{AF36F4CC-5724-4318-A275-F74B2D4080AA}"/>
              </a:ext>
            </a:extLst>
          </p:cNvPr>
          <p:cNvSpPr/>
          <p:nvPr/>
        </p:nvSpPr>
        <p:spPr>
          <a:xfrm>
            <a:off x="1018819" y="3328444"/>
            <a:ext cx="4525403" cy="911019"/>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Update the set of groups to assign correct values.</a:t>
            </a: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018819" y="1801872"/>
            <a:ext cx="4525403" cy="1526572"/>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set of groups which have conflicting properties, such as a classification of </a:t>
            </a:r>
            <a:r>
              <a:rPr lang="en-US" sz="2000" kern="0">
                <a:gradFill>
                  <a:gsLst>
                    <a:gs pos="1250">
                      <a:srgbClr val="2C292A"/>
                    </a:gs>
                    <a:gs pos="100000">
                      <a:srgbClr val="2C292A"/>
                    </a:gs>
                  </a:gsLst>
                  <a:lin ang="5400000" scaled="0"/>
                </a:gradFill>
                <a:latin typeface="Segoe UI Semibold" charset="0"/>
                <a:cs typeface="Segoe UI Semibold" charset="0"/>
              </a:rPr>
              <a:t>“High” but Privacy of </a:t>
            </a:r>
            <a:r>
              <a:rPr kumimoji="0" lang="en-US" sz="20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“Public”.</a:t>
            </a:r>
            <a:endParaRPr kumimoji="0" lang="en-US" sz="1599"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386864" y="1995444"/>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386864" y="3404636"/>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421518" y="1154750"/>
            <a:ext cx="6663755" cy="5246050"/>
          </a:xfrm>
          <a:prstGeom prst="rect">
            <a:avLst/>
          </a:prstGeom>
          <a:solidFill>
            <a:schemeClr val="bg1"/>
          </a:solidFill>
          <a:ln w="38100">
            <a:solidFill>
              <a:schemeClr val="tx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lvl="0" defTabSz="932742">
              <a:spcAft>
                <a:spcPts val="1200"/>
              </a:spcAft>
              <a:defRPr/>
            </a:pPr>
            <a:r>
              <a:rPr lang="en-US" sz="1400" dirty="0">
                <a:gradFill>
                  <a:gsLst>
                    <a:gs pos="8718">
                      <a:srgbClr val="353535"/>
                    </a:gs>
                    <a:gs pos="34000">
                      <a:srgbClr val="353535"/>
                    </a:gs>
                  </a:gsLst>
                  <a:lin ang="5400000" scaled="0"/>
                </a:gradFill>
                <a:latin typeface="Consolas" panose="020B0609020204030204" pitchFamily="49" charset="0"/>
              </a:rPr>
              <a:t>#Identify which groups have a mismatch of properties</a:t>
            </a:r>
          </a:p>
          <a:p>
            <a:pPr lvl="0" defTabSz="932742">
              <a:spcAft>
                <a:spcPts val="1200"/>
              </a:spcAft>
              <a:defRPr/>
            </a:pPr>
            <a:r>
              <a:rPr lang="en-US" sz="1400" dirty="0">
                <a:gradFill>
                  <a:gsLst>
                    <a:gs pos="8718">
                      <a:srgbClr val="353535"/>
                    </a:gs>
                    <a:gs pos="34000">
                      <a:srgbClr val="353535"/>
                    </a:gs>
                  </a:gsLst>
                  <a:lin ang="5400000" scaled="0"/>
                </a:gradFill>
                <a:latin typeface="Consolas" panose="020B0609020204030204" pitchFamily="49" charset="0"/>
              </a:rPr>
              <a:t>$</a:t>
            </a:r>
            <a:r>
              <a:rPr lang="en-US" sz="1400" dirty="0" err="1">
                <a:gradFill>
                  <a:gsLst>
                    <a:gs pos="8718">
                      <a:srgbClr val="353535"/>
                    </a:gs>
                    <a:gs pos="34000">
                      <a:srgbClr val="353535"/>
                    </a:gs>
                  </a:gsLst>
                  <a:lin ang="5400000" scaled="0"/>
                </a:gradFill>
                <a:latin typeface="Consolas" panose="020B0609020204030204" pitchFamily="49" charset="0"/>
              </a:rPr>
              <a:t>GroupsWithClassificationMismatch</a:t>
            </a:r>
            <a:r>
              <a:rPr lang="en-US" sz="1400" dirty="0">
                <a:gradFill>
                  <a:gsLst>
                    <a:gs pos="8718">
                      <a:srgbClr val="353535"/>
                    </a:gs>
                    <a:gs pos="34000">
                      <a:srgbClr val="353535"/>
                    </a:gs>
                  </a:gsLst>
                  <a:lin ang="5400000" scaled="0"/>
                </a:gradFill>
                <a:latin typeface="Consolas" panose="020B0609020204030204" pitchFamily="49" charset="0"/>
              </a:rPr>
              <a:t> = Get-</a:t>
            </a:r>
            <a:r>
              <a:rPr lang="en-US" sz="1400" dirty="0" err="1">
                <a:gradFill>
                  <a:gsLst>
                    <a:gs pos="8718">
                      <a:srgbClr val="353535"/>
                    </a:gs>
                    <a:gs pos="34000">
                      <a:srgbClr val="353535"/>
                    </a:gs>
                  </a:gsLst>
                  <a:lin ang="5400000" scaled="0"/>
                </a:gradFill>
                <a:latin typeface="Consolas" panose="020B0609020204030204" pitchFamily="49" charset="0"/>
              </a:rPr>
              <a:t>UnifiedGroup</a:t>
            </a:r>
            <a:r>
              <a:rPr lang="en-US" sz="1400" dirty="0">
                <a:gradFill>
                  <a:gsLst>
                    <a:gs pos="8718">
                      <a:srgbClr val="353535"/>
                    </a:gs>
                    <a:gs pos="34000">
                      <a:srgbClr val="353535"/>
                    </a:gs>
                  </a:gsLst>
                  <a:lin ang="5400000" scaled="0"/>
                </a:gradFill>
                <a:latin typeface="Consolas" panose="020B0609020204030204" pitchFamily="49" charset="0"/>
              </a:rPr>
              <a:t> | Where-Object {$_.</a:t>
            </a:r>
            <a:r>
              <a:rPr lang="en-US" sz="1400" dirty="0" err="1">
                <a:gradFill>
                  <a:gsLst>
                    <a:gs pos="8718">
                      <a:srgbClr val="353535"/>
                    </a:gs>
                    <a:gs pos="34000">
                      <a:srgbClr val="353535"/>
                    </a:gs>
                  </a:gsLst>
                  <a:lin ang="5400000" scaled="0"/>
                </a:gradFill>
                <a:latin typeface="Consolas" panose="020B0609020204030204" pitchFamily="49" charset="0"/>
              </a:rPr>
              <a:t>AccessType</a:t>
            </a:r>
            <a:r>
              <a:rPr lang="en-US" sz="1400" dirty="0">
                <a:gradFill>
                  <a:gsLst>
                    <a:gs pos="8718">
                      <a:srgbClr val="353535"/>
                    </a:gs>
                    <a:gs pos="34000">
                      <a:srgbClr val="353535"/>
                    </a:gs>
                  </a:gsLst>
                  <a:lin ang="5400000" scaled="0"/>
                </a:gradFill>
                <a:latin typeface="Consolas" panose="020B0609020204030204" pitchFamily="49" charset="0"/>
              </a:rPr>
              <a:t> -eq ‘Public’ -and $_.Classification -eq “High”} | Select DisplayName, Classification, </a:t>
            </a:r>
            <a:r>
              <a:rPr lang="en-US" sz="1400" dirty="0" err="1">
                <a:gradFill>
                  <a:gsLst>
                    <a:gs pos="8718">
                      <a:srgbClr val="353535"/>
                    </a:gs>
                    <a:gs pos="34000">
                      <a:srgbClr val="353535"/>
                    </a:gs>
                  </a:gsLst>
                  <a:lin ang="5400000" scaled="0"/>
                </a:gradFill>
                <a:latin typeface="Consolas" panose="020B0609020204030204" pitchFamily="49" charset="0"/>
              </a:rPr>
              <a:t>AccessType</a:t>
            </a:r>
            <a:r>
              <a:rPr lang="en-US" sz="1400" dirty="0">
                <a:gradFill>
                  <a:gsLst>
                    <a:gs pos="8718">
                      <a:srgbClr val="353535"/>
                    </a:gs>
                    <a:gs pos="34000">
                      <a:srgbClr val="353535"/>
                    </a:gs>
                  </a:gsLst>
                  <a:lin ang="5400000" scaled="0"/>
                </a:gradFill>
                <a:latin typeface="Consolas" panose="020B0609020204030204" pitchFamily="49" charset="0"/>
              </a:rPr>
              <a:t>, </a:t>
            </a:r>
            <a:r>
              <a:rPr lang="en-US" sz="1400" dirty="0" err="1">
                <a:gradFill>
                  <a:gsLst>
                    <a:gs pos="8718">
                      <a:srgbClr val="353535"/>
                    </a:gs>
                    <a:gs pos="34000">
                      <a:srgbClr val="353535"/>
                    </a:gs>
                  </a:gsLst>
                  <a:lin ang="5400000" scaled="0"/>
                </a:gradFill>
                <a:latin typeface="Consolas" panose="020B0609020204030204" pitchFamily="49" charset="0"/>
              </a:rPr>
              <a:t>ExternalDirectoryObjectId</a:t>
            </a:r>
            <a:endParaRPr lang="en-US" sz="1400" dirty="0">
              <a:gradFill>
                <a:gsLst>
                  <a:gs pos="8718">
                    <a:srgbClr val="353535"/>
                  </a:gs>
                  <a:gs pos="34000">
                    <a:srgbClr val="353535"/>
                  </a:gs>
                </a:gsLst>
                <a:lin ang="5400000" scaled="0"/>
              </a:gradFill>
              <a:latin typeface="Consolas" panose="020B0609020204030204" pitchFamily="49" charset="0"/>
            </a:endParaRPr>
          </a:p>
          <a:p>
            <a:pPr lvl="0" defTabSz="932742">
              <a:spcAft>
                <a:spcPts val="1200"/>
              </a:spcAft>
              <a:defRPr/>
            </a:pPr>
            <a:r>
              <a:rPr lang="en-US" sz="1400" dirty="0">
                <a:gradFill>
                  <a:gsLst>
                    <a:gs pos="8718">
                      <a:srgbClr val="353535"/>
                    </a:gs>
                    <a:gs pos="34000">
                      <a:srgbClr val="353535"/>
                    </a:gs>
                  </a:gsLst>
                  <a:lin ang="5400000" scaled="0"/>
                </a:gradFill>
                <a:latin typeface="Consolas" panose="020B0609020204030204" pitchFamily="49" charset="0"/>
              </a:rPr>
              <a:t>#Set the Access Type to Private for all "High" groups</a:t>
            </a:r>
          </a:p>
          <a:p>
            <a:pPr lvl="0" defTabSz="932742">
              <a:spcAft>
                <a:spcPts val="1200"/>
              </a:spcAft>
              <a:defRPr/>
            </a:pPr>
            <a:r>
              <a:rPr lang="en-US" sz="1400" dirty="0" err="1">
                <a:gradFill>
                  <a:gsLst>
                    <a:gs pos="8718">
                      <a:srgbClr val="353535"/>
                    </a:gs>
                    <a:gs pos="34000">
                      <a:srgbClr val="353535"/>
                    </a:gs>
                  </a:gsLst>
                  <a:lin ang="5400000" scaled="0"/>
                </a:gradFill>
                <a:latin typeface="Consolas" panose="020B0609020204030204" pitchFamily="49" charset="0"/>
              </a:rPr>
              <a:t>ForEach</a:t>
            </a:r>
            <a:r>
              <a:rPr lang="en-US" sz="1400" dirty="0">
                <a:gradFill>
                  <a:gsLst>
                    <a:gs pos="8718">
                      <a:srgbClr val="353535"/>
                    </a:gs>
                    <a:gs pos="34000">
                      <a:srgbClr val="353535"/>
                    </a:gs>
                  </a:gsLst>
                  <a:lin ang="5400000" scaled="0"/>
                </a:gradFill>
                <a:latin typeface="Consolas" panose="020B0609020204030204" pitchFamily="49" charset="0"/>
              </a:rPr>
              <a:t> ($G in $ </a:t>
            </a:r>
            <a:r>
              <a:rPr lang="en-US" sz="1400" dirty="0" err="1">
                <a:gradFill>
                  <a:gsLst>
                    <a:gs pos="8718">
                      <a:srgbClr val="353535"/>
                    </a:gs>
                    <a:gs pos="34000">
                      <a:srgbClr val="353535"/>
                    </a:gs>
                  </a:gsLst>
                  <a:lin ang="5400000" scaled="0"/>
                </a:gradFill>
                <a:latin typeface="Consolas" panose="020B0609020204030204" pitchFamily="49" charset="0"/>
              </a:rPr>
              <a:t>GroupsWithClassificationMismatch</a:t>
            </a:r>
            <a:r>
              <a:rPr lang="en-US" sz="1400" dirty="0">
                <a:gradFill>
                  <a:gsLst>
                    <a:gs pos="8718">
                      <a:srgbClr val="353535"/>
                    </a:gs>
                    <a:gs pos="34000">
                      <a:srgbClr val="353535"/>
                    </a:gs>
                  </a:gsLst>
                  <a:lin ang="5400000" scaled="0"/>
                </a:gradFill>
                <a:latin typeface="Consolas" panose="020B0609020204030204" pitchFamily="49" charset="0"/>
              </a:rPr>
              <a:t>) </a:t>
            </a:r>
            <a:br>
              <a:rPr lang="en-US" sz="1400" dirty="0">
                <a:gradFill>
                  <a:gsLst>
                    <a:gs pos="8718">
                      <a:srgbClr val="353535"/>
                    </a:gs>
                    <a:gs pos="34000">
                      <a:srgbClr val="353535"/>
                    </a:gs>
                  </a:gsLst>
                  <a:lin ang="5400000" scaled="0"/>
                </a:gradFill>
                <a:latin typeface="Consolas" panose="020B0609020204030204" pitchFamily="49" charset="0"/>
              </a:rPr>
            </a:br>
            <a:r>
              <a:rPr lang="en-US" sz="1400" dirty="0">
                <a:gradFill>
                  <a:gsLst>
                    <a:gs pos="8718">
                      <a:srgbClr val="353535"/>
                    </a:gs>
                    <a:gs pos="34000">
                      <a:srgbClr val="353535"/>
                    </a:gs>
                  </a:gsLst>
                  <a:lin ang="5400000" scaled="0"/>
                </a:gradFill>
                <a:latin typeface="Consolas" panose="020B0609020204030204" pitchFamily="49" charset="0"/>
              </a:rPr>
              <a:t>{</a:t>
            </a:r>
          </a:p>
          <a:p>
            <a:pPr lvl="1" defTabSz="932742">
              <a:spcAft>
                <a:spcPts val="1200"/>
              </a:spcAft>
              <a:defRPr/>
            </a:pPr>
            <a:r>
              <a:rPr lang="en-US" sz="1400" dirty="0">
                <a:gradFill>
                  <a:gsLst>
                    <a:gs pos="8718">
                      <a:srgbClr val="353535"/>
                    </a:gs>
                    <a:gs pos="34000">
                      <a:srgbClr val="353535"/>
                    </a:gs>
                  </a:gsLst>
                  <a:lin ang="5400000" scaled="0"/>
                </a:gradFill>
                <a:latin typeface="Consolas" panose="020B0609020204030204" pitchFamily="49" charset="0"/>
              </a:rPr>
              <a:t>Set-</a:t>
            </a:r>
            <a:r>
              <a:rPr lang="en-US" sz="1400" dirty="0" err="1">
                <a:gradFill>
                  <a:gsLst>
                    <a:gs pos="8718">
                      <a:srgbClr val="353535"/>
                    </a:gs>
                    <a:gs pos="34000">
                      <a:srgbClr val="353535"/>
                    </a:gs>
                  </a:gsLst>
                  <a:lin ang="5400000" scaled="0"/>
                </a:gradFill>
                <a:latin typeface="Consolas" panose="020B0609020204030204" pitchFamily="49" charset="0"/>
              </a:rPr>
              <a:t>UnifiedGroup</a:t>
            </a:r>
            <a:r>
              <a:rPr lang="en-US" sz="1400" dirty="0">
                <a:gradFill>
                  <a:gsLst>
                    <a:gs pos="8718">
                      <a:srgbClr val="353535"/>
                    </a:gs>
                    <a:gs pos="34000">
                      <a:srgbClr val="353535"/>
                    </a:gs>
                  </a:gsLst>
                  <a:lin ang="5400000" scaled="0"/>
                </a:gradFill>
                <a:latin typeface="Consolas" panose="020B0609020204030204" pitchFamily="49" charset="0"/>
              </a:rPr>
              <a:t> -Identity $</a:t>
            </a:r>
            <a:r>
              <a:rPr lang="en-US" sz="1400" dirty="0" err="1">
                <a:gradFill>
                  <a:gsLst>
                    <a:gs pos="8718">
                      <a:srgbClr val="353535"/>
                    </a:gs>
                    <a:gs pos="34000">
                      <a:srgbClr val="353535"/>
                    </a:gs>
                  </a:gsLst>
                  <a:lin ang="5400000" scaled="0"/>
                </a:gradFill>
                <a:latin typeface="Consolas" panose="020B0609020204030204" pitchFamily="49" charset="0"/>
              </a:rPr>
              <a:t>G.DisplayName</a:t>
            </a:r>
            <a:r>
              <a:rPr lang="en-US" sz="1400" dirty="0">
                <a:gradFill>
                  <a:gsLst>
                    <a:gs pos="8718">
                      <a:srgbClr val="353535"/>
                    </a:gs>
                    <a:gs pos="34000">
                      <a:srgbClr val="353535"/>
                    </a:gs>
                  </a:gsLst>
                  <a:lin ang="5400000" scaled="0"/>
                </a:gradFill>
                <a:latin typeface="Consolas" panose="020B0609020204030204" pitchFamily="49" charset="0"/>
              </a:rPr>
              <a:t> -</a:t>
            </a:r>
            <a:r>
              <a:rPr lang="en-US" sz="1400" dirty="0" err="1">
                <a:gradFill>
                  <a:gsLst>
                    <a:gs pos="8718">
                      <a:srgbClr val="353535"/>
                    </a:gs>
                    <a:gs pos="34000">
                      <a:srgbClr val="353535"/>
                    </a:gs>
                  </a:gsLst>
                  <a:lin ang="5400000" scaled="0"/>
                </a:gradFill>
                <a:latin typeface="Consolas" panose="020B0609020204030204" pitchFamily="49" charset="0"/>
              </a:rPr>
              <a:t>AccessType</a:t>
            </a:r>
            <a:r>
              <a:rPr lang="en-US" sz="1400" dirty="0">
                <a:gradFill>
                  <a:gsLst>
                    <a:gs pos="8718">
                      <a:srgbClr val="353535"/>
                    </a:gs>
                    <a:gs pos="34000">
                      <a:srgbClr val="353535"/>
                    </a:gs>
                  </a:gsLst>
                  <a:lin ang="5400000" scaled="0"/>
                </a:gradFill>
                <a:latin typeface="Consolas" panose="020B0609020204030204" pitchFamily="49" charset="0"/>
              </a:rPr>
              <a:t> ‘Private’</a:t>
            </a:r>
          </a:p>
          <a:p>
            <a:pPr lvl="1" defTabSz="932742">
              <a:spcAft>
                <a:spcPts val="1200"/>
              </a:spcAft>
              <a:defRPr/>
            </a:pPr>
            <a:r>
              <a:rPr lang="en-US" sz="1400" dirty="0">
                <a:gradFill>
                  <a:gsLst>
                    <a:gs pos="8718">
                      <a:srgbClr val="353535"/>
                    </a:gs>
                    <a:gs pos="34000">
                      <a:srgbClr val="353535"/>
                    </a:gs>
                  </a:gsLst>
                  <a:lin ang="5400000" scaled="0"/>
                </a:gradFill>
                <a:latin typeface="Consolas" panose="020B0609020204030204" pitchFamily="49" charset="0"/>
              </a:rPr>
              <a:t>Write-Host “The following Group privacy setting was updated:” $</a:t>
            </a:r>
            <a:r>
              <a:rPr lang="en-US" sz="1400" dirty="0" err="1">
                <a:gradFill>
                  <a:gsLst>
                    <a:gs pos="8718">
                      <a:srgbClr val="353535"/>
                    </a:gs>
                    <a:gs pos="34000">
                      <a:srgbClr val="353535"/>
                    </a:gs>
                  </a:gsLst>
                  <a:lin ang="5400000" scaled="0"/>
                </a:gradFill>
                <a:latin typeface="Consolas" panose="020B0609020204030204" pitchFamily="49" charset="0"/>
              </a:rPr>
              <a:t>G.DisplayName</a:t>
            </a:r>
            <a:endParaRPr lang="en-US" sz="1400" dirty="0">
              <a:gradFill>
                <a:gsLst>
                  <a:gs pos="8718">
                    <a:srgbClr val="353535"/>
                  </a:gs>
                  <a:gs pos="34000">
                    <a:srgbClr val="353535"/>
                  </a:gs>
                </a:gsLst>
                <a:lin ang="5400000" scaled="0"/>
              </a:gradFill>
              <a:latin typeface="Consolas" panose="020B0609020204030204" pitchFamily="49" charset="0"/>
            </a:endParaRPr>
          </a:p>
          <a:p>
            <a:pPr defTabSz="932742">
              <a:spcAft>
                <a:spcPts val="1200"/>
              </a:spcAft>
              <a:defRPr/>
            </a:pPr>
            <a:r>
              <a:rPr lang="en-US" sz="1400" dirty="0">
                <a:gradFill>
                  <a:gsLst>
                    <a:gs pos="8718">
                      <a:srgbClr val="353535"/>
                    </a:gs>
                    <a:gs pos="34000">
                      <a:srgbClr val="353535"/>
                    </a:gs>
                  </a:gsLst>
                  <a:lin ang="5400000" scaled="0"/>
                </a:gradFill>
                <a:latin typeface="Consolas" panose="020B0609020204030204" pitchFamily="49" charset="0"/>
              </a:rPr>
              <a:t>}</a:t>
            </a:r>
          </a:p>
        </p:txBody>
      </p:sp>
      <p:sp>
        <p:nvSpPr>
          <p:cNvPr id="17" name="Rectangle 16">
            <a:extLst>
              <a:ext uri="{FF2B5EF4-FFF2-40B4-BE49-F238E27FC236}">
                <a16:creationId xmlns:a16="http://schemas.microsoft.com/office/drawing/2014/main" id="{29AC3AE5-C3FB-45CF-B6BA-42DB9539C243}"/>
              </a:ext>
            </a:extLst>
          </p:cNvPr>
          <p:cNvSpPr/>
          <p:nvPr/>
        </p:nvSpPr>
        <p:spPr>
          <a:xfrm>
            <a:off x="1018819" y="4497844"/>
            <a:ext cx="4525403" cy="911019"/>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lang="en-US" sz="2000" b="1" kern="0">
                <a:gradFill>
                  <a:gsLst>
                    <a:gs pos="1250">
                      <a:srgbClr val="2C292A"/>
                    </a:gs>
                    <a:gs pos="100000">
                      <a:srgbClr val="2C292A"/>
                    </a:gs>
                  </a:gsLst>
                  <a:lin ang="5400000" scaled="0"/>
                </a:gradFill>
                <a:latin typeface="Segoe UI Semibold" charset="0"/>
                <a:ea typeface="Segoe UI Semibold" charset="0"/>
                <a:cs typeface="Segoe UI Semibold" charset="0"/>
              </a:rPr>
              <a:t>Verify properties were updated successfully</a:t>
            </a:r>
            <a:r>
              <a:rPr kumimoji="0" lang="en-US" sz="20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a:t>
            </a:r>
            <a:endParaRPr kumimoji="0" lang="en-US" sz="16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386864" y="4574036"/>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Tree>
    <p:extLst>
      <p:ext uri="{BB962C8B-B14F-4D97-AF65-F5344CB8AC3E}">
        <p14:creationId xmlns:p14="http://schemas.microsoft.com/office/powerpoint/2010/main" val="53241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564205-68B1-4C1B-BA98-67A5C3CF6149}"/>
              </a:ext>
            </a:extLst>
          </p:cNvPr>
          <p:cNvPicPr>
            <a:picLocks noChangeAspect="1"/>
          </p:cNvPicPr>
          <p:nvPr/>
        </p:nvPicPr>
        <p:blipFill rotWithShape="1">
          <a:blip r:embed="rId2"/>
          <a:srcRect r="18829"/>
          <a:stretch/>
        </p:blipFill>
        <p:spPr>
          <a:xfrm>
            <a:off x="5223306" y="1711817"/>
            <a:ext cx="6670822" cy="4398037"/>
          </a:xfrm>
          <a:prstGeom prst="rect">
            <a:avLst/>
          </a:prstGeom>
          <a:ln>
            <a:noFill/>
          </a:ln>
          <a:effectLst>
            <a:outerShdw blurRad="292100" dist="139700" dir="2700000" algn="tl" rotWithShape="0">
              <a:srgbClr val="333333">
                <a:alpha val="65000"/>
              </a:srgbClr>
            </a:outerShdw>
          </a:effectLst>
        </p:spPr>
      </p:pic>
      <p:sp>
        <p:nvSpPr>
          <p:cNvPr id="7" name="Title 3">
            <a:extLst>
              <a:ext uri="{FF2B5EF4-FFF2-40B4-BE49-F238E27FC236}">
                <a16:creationId xmlns:a16="http://schemas.microsoft.com/office/drawing/2014/main" id="{1255685C-302E-4FF4-B355-6A72B8DD2E16}"/>
              </a:ext>
            </a:extLst>
          </p:cNvPr>
          <p:cNvSpPr>
            <a:spLocks noGrp="1"/>
          </p:cNvSpPr>
          <p:nvPr>
            <p:ph type="title"/>
          </p:nvPr>
        </p:nvSpPr>
        <p:spPr>
          <a:xfrm>
            <a:off x="588263" y="457200"/>
            <a:ext cx="11018520" cy="553998"/>
          </a:xfrm>
        </p:spPr>
        <p:txBody>
          <a:bodyPr/>
          <a:lstStyle/>
          <a:p>
            <a:r>
              <a:rPr lang="en-US" dirty="0"/>
              <a:t>Office 365 Groups in Microsoft Graph</a:t>
            </a:r>
          </a:p>
        </p:txBody>
      </p:sp>
      <p:sp>
        <p:nvSpPr>
          <p:cNvPr id="18" name="Rectangle 17">
            <a:extLst>
              <a:ext uri="{FF2B5EF4-FFF2-40B4-BE49-F238E27FC236}">
                <a16:creationId xmlns:a16="http://schemas.microsoft.com/office/drawing/2014/main" id="{9D0D8D9D-3EC2-4775-8466-C0621098B083}"/>
              </a:ext>
            </a:extLst>
          </p:cNvPr>
          <p:cNvSpPr/>
          <p:nvPr/>
        </p:nvSpPr>
        <p:spPr>
          <a:xfrm>
            <a:off x="1018819" y="3149858"/>
            <a:ext cx="4525403" cy="911019"/>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lang="en-US" sz="2000" b="1" kern="0" dirty="0">
                <a:gradFill>
                  <a:gsLst>
                    <a:gs pos="1250">
                      <a:srgbClr val="2C292A"/>
                    </a:gs>
                    <a:gs pos="100000">
                      <a:srgbClr val="2C292A"/>
                    </a:gs>
                  </a:gsLst>
                  <a:lin ang="5400000" scaled="0"/>
                </a:gradFill>
                <a:latin typeface="Segoe UI Semibold" charset="0"/>
                <a:cs typeface="Segoe UI Semibold" charset="0"/>
              </a:rPr>
              <a:t>Create custom workflows in SharePoint</a:t>
            </a:r>
            <a:endParaRPr kumimoji="0" lang="en-US" sz="16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sp>
        <p:nvSpPr>
          <p:cNvPr id="19" name="Rectangle 18">
            <a:extLst>
              <a:ext uri="{FF2B5EF4-FFF2-40B4-BE49-F238E27FC236}">
                <a16:creationId xmlns:a16="http://schemas.microsoft.com/office/drawing/2014/main" id="{BD7BB483-3698-492D-95A8-B3190F048414}"/>
              </a:ext>
            </a:extLst>
          </p:cNvPr>
          <p:cNvSpPr/>
          <p:nvPr/>
        </p:nvSpPr>
        <p:spPr>
          <a:xfrm>
            <a:off x="1018819" y="1801872"/>
            <a:ext cx="4204487" cy="911019"/>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lang="en-US" sz="2000" kern="0" dirty="0">
                <a:gradFill>
                  <a:gsLst>
                    <a:gs pos="1250">
                      <a:srgbClr val="2C292A"/>
                    </a:gs>
                    <a:gs pos="100000">
                      <a:srgbClr val="2C292A"/>
                    </a:gs>
                  </a:gsLst>
                  <a:lin ang="5400000" scaled="0"/>
                </a:gradFill>
                <a:latin typeface="Segoe UI Semibold" charset="0"/>
                <a:cs typeface="Segoe UI Semibold" charset="0"/>
              </a:rPr>
              <a:t>Microsoft Graph can help extend your business processes</a:t>
            </a:r>
            <a:endParaRPr kumimoji="0" lang="en-US" sz="1599" b="0" i="0" u="none" strike="noStrike" kern="0" cap="none" spc="0" normalizeH="0" baseline="0" noProof="0" dirty="0">
              <a:ln>
                <a:noFill/>
              </a:ln>
              <a:solidFill>
                <a:sysClr val="windowText" lastClr="000000"/>
              </a:solidFill>
              <a:effectLst/>
              <a:uLnTx/>
              <a:uFillTx/>
              <a:latin typeface="Segoe UI"/>
              <a:ea typeface="+mn-ea"/>
              <a:cs typeface="+mn-cs"/>
            </a:endParaRPr>
          </a:p>
        </p:txBody>
      </p:sp>
      <p:grpSp>
        <p:nvGrpSpPr>
          <p:cNvPr id="20" name="Group 19">
            <a:extLst>
              <a:ext uri="{FF2B5EF4-FFF2-40B4-BE49-F238E27FC236}">
                <a16:creationId xmlns:a16="http://schemas.microsoft.com/office/drawing/2014/main" id="{3FF53D41-F505-4881-9675-0C1650D0E119}"/>
              </a:ext>
            </a:extLst>
          </p:cNvPr>
          <p:cNvGrpSpPr>
            <a:grpSpLocks noChangeAspect="1"/>
          </p:cNvGrpSpPr>
          <p:nvPr/>
        </p:nvGrpSpPr>
        <p:grpSpPr bwMode="auto">
          <a:xfrm>
            <a:off x="386864" y="1995444"/>
            <a:ext cx="525463" cy="527050"/>
            <a:chOff x="4691" y="833"/>
            <a:chExt cx="331" cy="332"/>
          </a:xfrm>
        </p:grpSpPr>
        <p:sp>
          <p:nvSpPr>
            <p:cNvPr id="21" name="Line 5">
              <a:extLst>
                <a:ext uri="{FF2B5EF4-FFF2-40B4-BE49-F238E27FC236}">
                  <a16:creationId xmlns:a16="http://schemas.microsoft.com/office/drawing/2014/main" id="{DA049AF2-D3F2-4CE7-8B6D-F4309FF18A5A}"/>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B33F82FA-E766-44FA-AF77-E5E0286A3E7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3" name="Oval 7">
              <a:extLst>
                <a:ext uri="{FF2B5EF4-FFF2-40B4-BE49-F238E27FC236}">
                  <a16:creationId xmlns:a16="http://schemas.microsoft.com/office/drawing/2014/main" id="{52F379A2-D7AD-4125-ADE9-EEEAAA582423}"/>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CD4D5DFB-C8EA-41D5-A5DE-45A5DD9C0178}"/>
              </a:ext>
            </a:extLst>
          </p:cNvPr>
          <p:cNvGrpSpPr>
            <a:grpSpLocks noChangeAspect="1"/>
          </p:cNvGrpSpPr>
          <p:nvPr/>
        </p:nvGrpSpPr>
        <p:grpSpPr bwMode="auto">
          <a:xfrm>
            <a:off x="386864" y="3226050"/>
            <a:ext cx="525463" cy="527050"/>
            <a:chOff x="4691" y="833"/>
            <a:chExt cx="331" cy="332"/>
          </a:xfrm>
        </p:grpSpPr>
        <p:sp>
          <p:nvSpPr>
            <p:cNvPr id="25" name="Line 5">
              <a:extLst>
                <a:ext uri="{FF2B5EF4-FFF2-40B4-BE49-F238E27FC236}">
                  <a16:creationId xmlns:a16="http://schemas.microsoft.com/office/drawing/2014/main" id="{EFB12454-A405-4F9C-9462-4D048C8D2E9C}"/>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5DDE432A-0A7D-4974-A7BF-C8A2CFC64862}"/>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27" name="Oval 7">
              <a:extLst>
                <a:ext uri="{FF2B5EF4-FFF2-40B4-BE49-F238E27FC236}">
                  <a16:creationId xmlns:a16="http://schemas.microsoft.com/office/drawing/2014/main" id="{07EFEADE-505A-47D7-97DB-C2CDF7C1FFA2}"/>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
        <p:nvSpPr>
          <p:cNvPr id="28" name="Rectangle 27">
            <a:extLst>
              <a:ext uri="{FF2B5EF4-FFF2-40B4-BE49-F238E27FC236}">
                <a16:creationId xmlns:a16="http://schemas.microsoft.com/office/drawing/2014/main" id="{8FE45635-136D-4F6A-ABC9-67B7C99DB449}"/>
              </a:ext>
            </a:extLst>
          </p:cNvPr>
          <p:cNvSpPr/>
          <p:nvPr/>
        </p:nvSpPr>
        <p:spPr>
          <a:xfrm>
            <a:off x="1018819" y="4497844"/>
            <a:ext cx="4525403" cy="911019"/>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lang="en-US" sz="2000" b="1" kern="0" dirty="0">
                <a:gradFill>
                  <a:gsLst>
                    <a:gs pos="1250">
                      <a:srgbClr val="2C292A"/>
                    </a:gs>
                    <a:gs pos="100000">
                      <a:srgbClr val="2C292A"/>
                    </a:gs>
                  </a:gsLst>
                  <a:lin ang="5400000" scaled="0"/>
                </a:gradFill>
                <a:latin typeface="Segoe UI Semibold" charset="0"/>
                <a:ea typeface="Segoe UI Semibold" charset="0"/>
                <a:cs typeface="Segoe UI Semibold" charset="0"/>
              </a:rPr>
              <a:t>Leverage Microsoft Flow to approve/deny requests</a:t>
            </a:r>
            <a:endParaRPr kumimoji="0" lang="en-US" sz="1600" b="0" i="0" u="none" strike="noStrike" kern="0" cap="none" spc="0" normalizeH="0" baseline="0" noProof="0" dirty="0">
              <a:ln>
                <a:noFill/>
              </a:ln>
              <a:solidFill>
                <a:sysClr val="windowText" lastClr="000000"/>
              </a:solidFill>
              <a:effectLst/>
              <a:uLnTx/>
              <a:uFillTx/>
              <a:latin typeface="Segoe UI Semilight"/>
              <a:ea typeface="+mn-ea"/>
              <a:cs typeface="+mn-cs"/>
            </a:endParaRPr>
          </a:p>
        </p:txBody>
      </p:sp>
      <p:grpSp>
        <p:nvGrpSpPr>
          <p:cNvPr id="29" name="Group 28">
            <a:extLst>
              <a:ext uri="{FF2B5EF4-FFF2-40B4-BE49-F238E27FC236}">
                <a16:creationId xmlns:a16="http://schemas.microsoft.com/office/drawing/2014/main" id="{E7087B33-FC35-48E4-8A5E-BA96CF1C93D1}"/>
              </a:ext>
            </a:extLst>
          </p:cNvPr>
          <p:cNvGrpSpPr>
            <a:grpSpLocks noChangeAspect="1"/>
          </p:cNvGrpSpPr>
          <p:nvPr/>
        </p:nvGrpSpPr>
        <p:grpSpPr bwMode="auto">
          <a:xfrm>
            <a:off x="386864" y="4574036"/>
            <a:ext cx="525463" cy="527050"/>
            <a:chOff x="4691" y="833"/>
            <a:chExt cx="331" cy="332"/>
          </a:xfrm>
        </p:grpSpPr>
        <p:sp>
          <p:nvSpPr>
            <p:cNvPr id="30" name="Line 5">
              <a:extLst>
                <a:ext uri="{FF2B5EF4-FFF2-40B4-BE49-F238E27FC236}">
                  <a16:creationId xmlns:a16="http://schemas.microsoft.com/office/drawing/2014/main" id="{39741A6E-93F0-4DDE-97EC-3748A7CAE762}"/>
                </a:ext>
              </a:extLst>
            </p:cNvPr>
            <p:cNvSpPr>
              <a:spLocks noChangeShapeType="1"/>
            </p:cNvSpPr>
            <p:nvPr/>
          </p:nvSpPr>
          <p:spPr bwMode="auto">
            <a:xfrm>
              <a:off x="4770" y="998"/>
              <a:ext cx="160" cy="0"/>
            </a:xfrm>
            <a:prstGeom prst="line">
              <a:avLst/>
            </a:prstGeom>
            <a:noFill/>
            <a:ln w="3175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31" name="Freeform 6">
              <a:extLst>
                <a:ext uri="{FF2B5EF4-FFF2-40B4-BE49-F238E27FC236}">
                  <a16:creationId xmlns:a16="http://schemas.microsoft.com/office/drawing/2014/main" id="{843CC6A1-C609-4AB5-9EDA-8CF2FB62CD47}"/>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sp>
          <p:nvSpPr>
            <p:cNvPr id="32" name="Oval 7">
              <a:extLst>
                <a:ext uri="{FF2B5EF4-FFF2-40B4-BE49-F238E27FC236}">
                  <a16:creationId xmlns:a16="http://schemas.microsoft.com/office/drawing/2014/main" id="{3233CC46-2720-46F3-B161-E43E933350E8}"/>
                </a:ext>
              </a:extLst>
            </p:cNvPr>
            <p:cNvSpPr>
              <a:spLocks noChangeArrowheads="1"/>
            </p:cNvSpPr>
            <p:nvPr/>
          </p:nvSpPr>
          <p:spPr bwMode="auto">
            <a:xfrm>
              <a:off x="4691" y="833"/>
              <a:ext cx="331" cy="332"/>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92A"/>
                </a:solidFill>
                <a:effectLst/>
                <a:uLnTx/>
                <a:uFillTx/>
                <a:latin typeface="Segoe UI"/>
                <a:ea typeface="+mn-ea"/>
                <a:cs typeface="+mn-cs"/>
              </a:endParaRPr>
            </a:p>
          </p:txBody>
        </p:sp>
      </p:grpSp>
    </p:spTree>
    <p:extLst>
      <p:ext uri="{BB962C8B-B14F-4D97-AF65-F5344CB8AC3E}">
        <p14:creationId xmlns:p14="http://schemas.microsoft.com/office/powerpoint/2010/main" val="284477867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653293"/>
            <a:ext cx="9144000" cy="498598"/>
          </a:xfrm>
        </p:spPr>
        <p:txBody>
          <a:bodyPr/>
          <a:lstStyle/>
          <a:p>
            <a:r>
              <a:rPr lang="en-US" dirty="0"/>
              <a:t>Managing Groups at Scale</a:t>
            </a:r>
          </a:p>
        </p:txBody>
      </p:sp>
      <p:sp>
        <p:nvSpPr>
          <p:cNvPr id="4" name="Text Placeholder 3"/>
          <p:cNvSpPr>
            <a:spLocks noGrp="1"/>
          </p:cNvSpPr>
          <p:nvPr>
            <p:ph type="body" sz="quarter" idx="12"/>
          </p:nvPr>
        </p:nvSpPr>
        <p:spPr>
          <a:xfrm>
            <a:off x="585216" y="4347372"/>
            <a:ext cx="9144000" cy="276999"/>
          </a:xfrm>
        </p:spPr>
        <p:txBody>
          <a:bodyPr/>
          <a:lstStyle/>
          <a:p>
            <a:r>
              <a:rPr lang="en-US" dirty="0"/>
              <a:t>What are best practices for managing groups at scale?</a:t>
            </a:r>
          </a:p>
        </p:txBody>
      </p:sp>
    </p:spTree>
    <p:extLst>
      <p:ext uri="{BB962C8B-B14F-4D97-AF65-F5344CB8AC3E}">
        <p14:creationId xmlns:p14="http://schemas.microsoft.com/office/powerpoint/2010/main" val="44073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80ABA4B-2486-47A4-B246-7DFCECCA61CE}"/>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230736698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F25BF2-FD78-471F-B4EE-19E8ABD00A91}"/>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127713398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F25BF2-FD78-471F-B4EE-19E8ABD00A91}"/>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39130620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D5454A-1544-400F-93AC-8D61F720607E}"/>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17537274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3B7AE2-3CE0-47B7-BB25-6006CF32222B}"/>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206338345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5342A-FBAB-428C-8D42-360A1727ED76}"/>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9995434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4805-BAC9-4949-ABB7-3E888BDAB125}"/>
              </a:ext>
            </a:extLst>
          </p:cNvPr>
          <p:cNvSpPr>
            <a:spLocks noGrp="1"/>
          </p:cNvSpPr>
          <p:nvPr>
            <p:ph type="title"/>
          </p:nvPr>
        </p:nvSpPr>
        <p:spPr>
          <a:xfrm>
            <a:off x="588263" y="457200"/>
            <a:ext cx="11018520" cy="553998"/>
          </a:xfrm>
        </p:spPr>
        <p:txBody>
          <a:bodyPr/>
          <a:lstStyle/>
          <a:p>
            <a:r>
              <a:rPr lang="en-US"/>
              <a:t>Key session takeaways</a:t>
            </a:r>
          </a:p>
        </p:txBody>
      </p:sp>
      <p:sp>
        <p:nvSpPr>
          <p:cNvPr id="4" name="Text Placeholder 2">
            <a:extLst>
              <a:ext uri="{FF2B5EF4-FFF2-40B4-BE49-F238E27FC236}">
                <a16:creationId xmlns:a16="http://schemas.microsoft.com/office/drawing/2014/main" id="{07DCF555-72CB-43F5-9B32-298523F35D96}"/>
              </a:ext>
            </a:extLst>
          </p:cNvPr>
          <p:cNvSpPr txBox="1">
            <a:spLocks/>
          </p:cNvSpPr>
          <p:nvPr/>
        </p:nvSpPr>
        <p:spPr>
          <a:xfrm>
            <a:off x="621753" y="4657586"/>
            <a:ext cx="2720124"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600">
                <a:solidFill>
                  <a:schemeClr val="tx1"/>
                </a:solidFill>
                <a:latin typeface="Segoe UI Light"/>
              </a:rPr>
              <a:t>What’s new with </a:t>
            </a:r>
            <a:br>
              <a:rPr lang="en-US" sz="1600">
                <a:solidFill>
                  <a:schemeClr val="tx1"/>
                </a:solidFill>
                <a:latin typeface="Segoe UI Light"/>
              </a:rPr>
            </a:br>
            <a:r>
              <a:rPr lang="en-US" sz="1600">
                <a:solidFill>
                  <a:schemeClr val="tx1"/>
                </a:solidFill>
                <a:latin typeface="Segoe UI Light"/>
              </a:rPr>
              <a:t>Office 365 Groups?</a:t>
            </a:r>
          </a:p>
        </p:txBody>
      </p:sp>
      <p:cxnSp>
        <p:nvCxnSpPr>
          <p:cNvPr id="6" name="Straight Connector 5">
            <a:extLst>
              <a:ext uri="{FF2B5EF4-FFF2-40B4-BE49-F238E27FC236}">
                <a16:creationId xmlns:a16="http://schemas.microsoft.com/office/drawing/2014/main" id="{9D96E299-0015-4441-9D9D-62B8EE117506}"/>
              </a:ext>
            </a:extLst>
          </p:cNvPr>
          <p:cNvCxnSpPr/>
          <p:nvPr/>
        </p:nvCxnSpPr>
        <p:spPr>
          <a:xfrm>
            <a:off x="3348683" y="4307200"/>
            <a:ext cx="0" cy="1822036"/>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0DA930E-4C75-4C6B-A1A9-AD18CE543776}"/>
              </a:ext>
            </a:extLst>
          </p:cNvPr>
          <p:cNvSpPr txBox="1">
            <a:spLocks/>
          </p:cNvSpPr>
          <p:nvPr/>
        </p:nvSpPr>
        <p:spPr>
          <a:xfrm>
            <a:off x="3355478" y="4657586"/>
            <a:ext cx="2747318"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600">
                <a:solidFill>
                  <a:schemeClr val="tx1"/>
                </a:solidFill>
                <a:latin typeface="Segoe UI Light"/>
              </a:rPr>
              <a:t>How do I enable self-service with governance?</a:t>
            </a:r>
          </a:p>
        </p:txBody>
      </p:sp>
      <p:cxnSp>
        <p:nvCxnSpPr>
          <p:cNvPr id="8" name="Straight Connector 7">
            <a:extLst>
              <a:ext uri="{FF2B5EF4-FFF2-40B4-BE49-F238E27FC236}">
                <a16:creationId xmlns:a16="http://schemas.microsoft.com/office/drawing/2014/main" id="{A364C6BA-B05E-4AEF-B79E-667578A5BDD7}"/>
              </a:ext>
            </a:extLst>
          </p:cNvPr>
          <p:cNvCxnSpPr/>
          <p:nvPr/>
        </p:nvCxnSpPr>
        <p:spPr>
          <a:xfrm>
            <a:off x="6096000" y="4307200"/>
            <a:ext cx="0" cy="1822036"/>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366519C0-A531-42D3-9A57-39CA036E4494}"/>
              </a:ext>
            </a:extLst>
          </p:cNvPr>
          <p:cNvSpPr txBox="1">
            <a:spLocks/>
          </p:cNvSpPr>
          <p:nvPr/>
        </p:nvSpPr>
        <p:spPr>
          <a:xfrm>
            <a:off x="6376342" y="4657586"/>
            <a:ext cx="217983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a:solidFill>
                  <a:schemeClr val="tx1"/>
                </a:solidFill>
                <a:latin typeface="Segoe UI Light"/>
              </a:rPr>
              <a:t>How do I extend collaboration with external guests?</a:t>
            </a:r>
          </a:p>
        </p:txBody>
      </p:sp>
      <p:sp>
        <p:nvSpPr>
          <p:cNvPr id="13" name="Oval 12">
            <a:extLst>
              <a:ext uri="{FF2B5EF4-FFF2-40B4-BE49-F238E27FC236}">
                <a16:creationId xmlns:a16="http://schemas.microsoft.com/office/drawing/2014/main" id="{58E3D3A1-1957-4151-B8DF-BF60DEA02797}"/>
              </a:ext>
            </a:extLst>
          </p:cNvPr>
          <p:cNvSpPr/>
          <p:nvPr/>
        </p:nvSpPr>
        <p:spPr bwMode="auto">
          <a:xfrm>
            <a:off x="1129665" y="2386296"/>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4AE77A8A-AC7E-4161-9EAB-C72F559BB4D7}"/>
              </a:ext>
            </a:extLst>
          </p:cNvPr>
          <p:cNvSpPr/>
          <p:nvPr/>
        </p:nvSpPr>
        <p:spPr bwMode="auto">
          <a:xfrm>
            <a:off x="1008835" y="2267779"/>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 name="Oval 19">
            <a:extLst>
              <a:ext uri="{FF2B5EF4-FFF2-40B4-BE49-F238E27FC236}">
                <a16:creationId xmlns:a16="http://schemas.microsoft.com/office/drawing/2014/main" id="{440749B3-1C6B-4134-92EE-176278353D79}"/>
              </a:ext>
            </a:extLst>
          </p:cNvPr>
          <p:cNvSpPr/>
          <p:nvPr/>
        </p:nvSpPr>
        <p:spPr bwMode="auto">
          <a:xfrm>
            <a:off x="3933170" y="2386297"/>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Oval 20">
            <a:extLst>
              <a:ext uri="{FF2B5EF4-FFF2-40B4-BE49-F238E27FC236}">
                <a16:creationId xmlns:a16="http://schemas.microsoft.com/office/drawing/2014/main" id="{9480DEAA-5942-49D1-9D28-DE54C8CB7182}"/>
              </a:ext>
            </a:extLst>
          </p:cNvPr>
          <p:cNvSpPr/>
          <p:nvPr/>
        </p:nvSpPr>
        <p:spPr bwMode="auto">
          <a:xfrm>
            <a:off x="3812340" y="2267780"/>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3" name="Oval 22">
            <a:extLst>
              <a:ext uri="{FF2B5EF4-FFF2-40B4-BE49-F238E27FC236}">
                <a16:creationId xmlns:a16="http://schemas.microsoft.com/office/drawing/2014/main" id="{7CF5898C-3E13-4B49-9DF4-5835EC5CF3C4}"/>
              </a:ext>
            </a:extLst>
          </p:cNvPr>
          <p:cNvSpPr/>
          <p:nvPr/>
        </p:nvSpPr>
        <p:spPr bwMode="auto">
          <a:xfrm>
            <a:off x="6580680" y="2386296"/>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2C21CE29-26B7-43F1-AD81-01B2C0FDB2ED}"/>
              </a:ext>
            </a:extLst>
          </p:cNvPr>
          <p:cNvSpPr/>
          <p:nvPr/>
        </p:nvSpPr>
        <p:spPr bwMode="auto">
          <a:xfrm>
            <a:off x="6459850" y="2267779"/>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30" name="Picture 29">
            <a:extLst>
              <a:ext uri="{FF2B5EF4-FFF2-40B4-BE49-F238E27FC236}">
                <a16:creationId xmlns:a16="http://schemas.microsoft.com/office/drawing/2014/main" id="{3A34F602-D084-43D3-9C51-18ED23F10E5E}"/>
              </a:ext>
            </a:extLst>
          </p:cNvPr>
          <p:cNvPicPr>
            <a:picLocks noChangeAspect="1"/>
          </p:cNvPicPr>
          <p:nvPr/>
        </p:nvPicPr>
        <p:blipFill>
          <a:blip r:embed="rId3"/>
          <a:stretch>
            <a:fillRect/>
          </a:stretch>
        </p:blipFill>
        <p:spPr>
          <a:xfrm>
            <a:off x="6979068" y="2719933"/>
            <a:ext cx="900263" cy="900263"/>
          </a:xfrm>
          <a:prstGeom prst="rect">
            <a:avLst/>
          </a:prstGeom>
        </p:spPr>
      </p:pic>
      <p:pic>
        <p:nvPicPr>
          <p:cNvPr id="22" name="Picture 21">
            <a:extLst>
              <a:ext uri="{FF2B5EF4-FFF2-40B4-BE49-F238E27FC236}">
                <a16:creationId xmlns:a16="http://schemas.microsoft.com/office/drawing/2014/main" id="{56BDF20F-FEE4-4753-91F3-366B4B4E6919}"/>
              </a:ext>
            </a:extLst>
          </p:cNvPr>
          <p:cNvPicPr>
            <a:picLocks noChangeAspect="1"/>
          </p:cNvPicPr>
          <p:nvPr/>
        </p:nvPicPr>
        <p:blipFill>
          <a:blip r:embed="rId4"/>
          <a:stretch>
            <a:fillRect/>
          </a:stretch>
        </p:blipFill>
        <p:spPr>
          <a:xfrm>
            <a:off x="1483036" y="2750352"/>
            <a:ext cx="770094" cy="770094"/>
          </a:xfrm>
          <a:prstGeom prst="rect">
            <a:avLst/>
          </a:prstGeom>
        </p:spPr>
      </p:pic>
      <p:pic>
        <p:nvPicPr>
          <p:cNvPr id="26" name="Picture 25">
            <a:extLst>
              <a:ext uri="{FF2B5EF4-FFF2-40B4-BE49-F238E27FC236}">
                <a16:creationId xmlns:a16="http://schemas.microsoft.com/office/drawing/2014/main" id="{002E0DA2-929E-4ADC-8931-2E327037D000}"/>
              </a:ext>
            </a:extLst>
          </p:cNvPr>
          <p:cNvPicPr>
            <a:picLocks noChangeAspect="1"/>
          </p:cNvPicPr>
          <p:nvPr/>
        </p:nvPicPr>
        <p:blipFill>
          <a:blip r:embed="rId5"/>
          <a:stretch>
            <a:fillRect/>
          </a:stretch>
        </p:blipFill>
        <p:spPr>
          <a:xfrm>
            <a:off x="4392693" y="2860419"/>
            <a:ext cx="660028" cy="660028"/>
          </a:xfrm>
          <a:prstGeom prst="rect">
            <a:avLst/>
          </a:prstGeom>
        </p:spPr>
      </p:pic>
      <p:cxnSp>
        <p:nvCxnSpPr>
          <p:cNvPr id="17" name="Straight Connector 16">
            <a:extLst>
              <a:ext uri="{FF2B5EF4-FFF2-40B4-BE49-F238E27FC236}">
                <a16:creationId xmlns:a16="http://schemas.microsoft.com/office/drawing/2014/main" id="{35185A53-9292-4BED-A42F-9670E803A718}"/>
              </a:ext>
            </a:extLst>
          </p:cNvPr>
          <p:cNvCxnSpPr/>
          <p:nvPr/>
        </p:nvCxnSpPr>
        <p:spPr>
          <a:xfrm>
            <a:off x="8836521" y="4307200"/>
            <a:ext cx="0" cy="1822036"/>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AF732248-D642-4D8B-8FA3-EC8155E9E827}"/>
              </a:ext>
            </a:extLst>
          </p:cNvPr>
          <p:cNvSpPr txBox="1">
            <a:spLocks/>
          </p:cNvSpPr>
          <p:nvPr/>
        </p:nvSpPr>
        <p:spPr>
          <a:xfrm>
            <a:off x="8843317" y="4657586"/>
            <a:ext cx="2760414"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a:solidFill>
                  <a:schemeClr val="tx1"/>
                </a:solidFill>
                <a:latin typeface="Segoe UI Light"/>
              </a:rPr>
              <a:t>What are best practices for managing groups at scale?</a:t>
            </a:r>
          </a:p>
        </p:txBody>
      </p:sp>
      <p:sp>
        <p:nvSpPr>
          <p:cNvPr id="19" name="Oval 18">
            <a:extLst>
              <a:ext uri="{FF2B5EF4-FFF2-40B4-BE49-F238E27FC236}">
                <a16:creationId xmlns:a16="http://schemas.microsoft.com/office/drawing/2014/main" id="{86E2D9B5-5ADA-46B0-9507-19A105543E97}"/>
              </a:ext>
            </a:extLst>
          </p:cNvPr>
          <p:cNvSpPr/>
          <p:nvPr/>
        </p:nvSpPr>
        <p:spPr bwMode="auto">
          <a:xfrm>
            <a:off x="9391314" y="2386296"/>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Oval 24">
            <a:extLst>
              <a:ext uri="{FF2B5EF4-FFF2-40B4-BE49-F238E27FC236}">
                <a16:creationId xmlns:a16="http://schemas.microsoft.com/office/drawing/2014/main" id="{76BD5149-3460-4565-8989-F1E3C20525BC}"/>
              </a:ext>
            </a:extLst>
          </p:cNvPr>
          <p:cNvSpPr/>
          <p:nvPr/>
        </p:nvSpPr>
        <p:spPr bwMode="auto">
          <a:xfrm>
            <a:off x="9270484" y="2267779"/>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8" name="Diagnostic_E9D9" title="Icon of a heartbeat inside of a box">
            <a:extLst>
              <a:ext uri="{FF2B5EF4-FFF2-40B4-BE49-F238E27FC236}">
                <a16:creationId xmlns:a16="http://schemas.microsoft.com/office/drawing/2014/main" id="{80F3045D-F319-49F3-9897-889ED52CDDDF}"/>
              </a:ext>
            </a:extLst>
          </p:cNvPr>
          <p:cNvSpPr>
            <a:spLocks noChangeAspect="1" noEditPoints="1"/>
          </p:cNvSpPr>
          <p:nvPr/>
        </p:nvSpPr>
        <p:spPr bwMode="auto">
          <a:xfrm>
            <a:off x="13407594" y="1327177"/>
            <a:ext cx="812630" cy="81302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9" name="Picture 28">
            <a:extLst>
              <a:ext uri="{FF2B5EF4-FFF2-40B4-BE49-F238E27FC236}">
                <a16:creationId xmlns:a16="http://schemas.microsoft.com/office/drawing/2014/main" id="{D93220D3-76C8-43AA-9584-78024987A8F9}"/>
              </a:ext>
            </a:extLst>
          </p:cNvPr>
          <p:cNvPicPr>
            <a:picLocks noChangeAspect="1"/>
          </p:cNvPicPr>
          <p:nvPr/>
        </p:nvPicPr>
        <p:blipFill>
          <a:blip r:embed="rId6"/>
          <a:stretch>
            <a:fillRect/>
          </a:stretch>
        </p:blipFill>
        <p:spPr>
          <a:xfrm>
            <a:off x="9676799" y="2666388"/>
            <a:ext cx="1007353" cy="1007353"/>
          </a:xfrm>
          <a:prstGeom prst="rect">
            <a:avLst/>
          </a:prstGeom>
        </p:spPr>
      </p:pic>
    </p:spTree>
    <p:extLst>
      <p:ext uri="{BB962C8B-B14F-4D97-AF65-F5344CB8AC3E}">
        <p14:creationId xmlns:p14="http://schemas.microsoft.com/office/powerpoint/2010/main" val="262865371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1FEBEE-C0E9-44FC-AEF8-62BB34808C0A}"/>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25694197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F9D512-F00C-4BDC-9E19-E96EA257EFE0}"/>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31307046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614D8-913D-4AE4-80AA-7886168CC09A}"/>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15130601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35413-99D6-48BC-BF7F-E3B68281528E}"/>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30255641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ACEFF5-2F18-47BA-9371-3D23C1A16892}"/>
              </a:ext>
            </a:extLst>
          </p:cNvPr>
          <p:cNvPicPr>
            <a:picLocks noChangeAspect="1"/>
          </p:cNvPicPr>
          <p:nvPr/>
        </p:nvPicPr>
        <p:blipFill>
          <a:blip r:embed="rId2"/>
          <a:stretch>
            <a:fillRect/>
          </a:stretch>
        </p:blipFill>
        <p:spPr>
          <a:xfrm>
            <a:off x="0" y="166687"/>
            <a:ext cx="12192000" cy="6524625"/>
          </a:xfrm>
          <a:prstGeom prst="rect">
            <a:avLst/>
          </a:prstGeom>
        </p:spPr>
      </p:pic>
    </p:spTree>
    <p:extLst>
      <p:ext uri="{BB962C8B-B14F-4D97-AF65-F5344CB8AC3E}">
        <p14:creationId xmlns:p14="http://schemas.microsoft.com/office/powerpoint/2010/main" val="20005117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5597E-890E-4F79-BF01-FF2D69BAD586}"/>
              </a:ext>
            </a:extLst>
          </p:cNvPr>
          <p:cNvSpPr>
            <a:spLocks noGrp="1"/>
          </p:cNvSpPr>
          <p:nvPr>
            <p:ph type="title"/>
          </p:nvPr>
        </p:nvSpPr>
        <p:spPr/>
        <p:txBody>
          <a:bodyPr/>
          <a:lstStyle/>
          <a:p>
            <a:r>
              <a:rPr lang="en-US"/>
              <a:t>Groups Governance Toolkit</a:t>
            </a:r>
            <a:endParaRPr lang="de-DE"/>
          </a:p>
        </p:txBody>
      </p:sp>
      <p:pic>
        <p:nvPicPr>
          <p:cNvPr id="4" name="Picture 3">
            <a:extLst>
              <a:ext uri="{FF2B5EF4-FFF2-40B4-BE49-F238E27FC236}">
                <a16:creationId xmlns:a16="http://schemas.microsoft.com/office/drawing/2014/main" id="{6066768F-247A-46CF-8447-1B4B6D6B6168}"/>
              </a:ext>
            </a:extLst>
          </p:cNvPr>
          <p:cNvPicPr>
            <a:picLocks noChangeAspect="1"/>
          </p:cNvPicPr>
          <p:nvPr/>
        </p:nvPicPr>
        <p:blipFill>
          <a:blip r:embed="rId2"/>
          <a:stretch>
            <a:fillRect/>
          </a:stretch>
        </p:blipFill>
        <p:spPr>
          <a:xfrm>
            <a:off x="588263" y="1085275"/>
            <a:ext cx="9812005" cy="5378902"/>
          </a:xfrm>
          <a:prstGeom prst="rect">
            <a:avLst/>
          </a:prstGeom>
        </p:spPr>
      </p:pic>
      <p:sp>
        <p:nvSpPr>
          <p:cNvPr id="7" name="Rectangle 6">
            <a:extLst>
              <a:ext uri="{FF2B5EF4-FFF2-40B4-BE49-F238E27FC236}">
                <a16:creationId xmlns:a16="http://schemas.microsoft.com/office/drawing/2014/main" id="{676441C2-EF8D-4E2E-88A7-87CCD1C2E925}"/>
              </a:ext>
            </a:extLst>
          </p:cNvPr>
          <p:cNvSpPr/>
          <p:nvPr/>
        </p:nvSpPr>
        <p:spPr>
          <a:xfrm>
            <a:off x="588263" y="6538254"/>
            <a:ext cx="10634686" cy="301727"/>
          </a:xfrm>
          <a:prstGeom prst="rect">
            <a:avLst/>
          </a:prstGeom>
        </p:spPr>
        <p:txBody>
          <a:bodyPr wrap="square" lIns="0">
            <a:spAutoFit/>
          </a:bodyPr>
          <a:lstStyle/>
          <a:p>
            <a:pPr lvl="0">
              <a:defRPr/>
            </a:pPr>
            <a:r>
              <a:rPr lang="en-US" sz="1372" dirty="0"/>
              <a:t>Documentation: </a:t>
            </a:r>
            <a:r>
              <a:rPr lang="en-US" sz="1372" dirty="0">
                <a:hlinkClick r:id="rId3"/>
              </a:rPr>
              <a:t>Blog</a:t>
            </a:r>
            <a:r>
              <a:rPr lang="en-US" sz="1372" dirty="0"/>
              <a:t> |  </a:t>
            </a:r>
            <a:r>
              <a:rPr lang="en-US" sz="1372" dirty="0">
                <a:hlinkClick r:id="rId4"/>
              </a:rPr>
              <a:t>GitHub</a:t>
            </a:r>
            <a:r>
              <a:rPr lang="en-US" sz="1372" dirty="0"/>
              <a:t> </a:t>
            </a:r>
          </a:p>
        </p:txBody>
      </p:sp>
    </p:spTree>
    <p:extLst>
      <p:ext uri="{BB962C8B-B14F-4D97-AF65-F5344CB8AC3E}">
        <p14:creationId xmlns:p14="http://schemas.microsoft.com/office/powerpoint/2010/main" val="38917183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C6E39-6A6D-437F-A7E9-F75BBAA07873}"/>
              </a:ext>
            </a:extLst>
          </p:cNvPr>
          <p:cNvSpPr>
            <a:spLocks noGrp="1"/>
          </p:cNvSpPr>
          <p:nvPr>
            <p:ph type="title"/>
          </p:nvPr>
        </p:nvSpPr>
        <p:spPr>
          <a:xfrm>
            <a:off x="588263" y="457200"/>
            <a:ext cx="11018520" cy="861774"/>
          </a:xfrm>
        </p:spPr>
        <p:txBody>
          <a:bodyPr/>
          <a:lstStyle/>
          <a:p>
            <a:r>
              <a:rPr lang="en-US"/>
              <a:t>How does Microsoft IT manage groups?</a:t>
            </a:r>
            <a:br>
              <a:rPr lang="en-US"/>
            </a:br>
            <a:r>
              <a:rPr lang="en-US" sz="2000" i="1">
                <a:solidFill>
                  <a:schemeClr val="tx1"/>
                </a:solidFill>
                <a:latin typeface="Segoe UI Semilight" panose="020B0402040204020203" pitchFamily="34" charset="0"/>
                <a:cs typeface="Segoe UI Semilight" panose="020B0402040204020203" pitchFamily="34" charset="0"/>
              </a:rPr>
              <a:t>Empower employees while protecting content, keeping compliant and holding employees accountable</a:t>
            </a:r>
            <a:endParaRPr lang="en-US"/>
          </a:p>
        </p:txBody>
      </p:sp>
      <p:sp>
        <p:nvSpPr>
          <p:cNvPr id="3" name="Text Placeholder 2">
            <a:extLst>
              <a:ext uri="{FF2B5EF4-FFF2-40B4-BE49-F238E27FC236}">
                <a16:creationId xmlns:a16="http://schemas.microsoft.com/office/drawing/2014/main" id="{E785464A-376A-46DD-8985-D6459039BB71}"/>
              </a:ext>
            </a:extLst>
          </p:cNvPr>
          <p:cNvSpPr>
            <a:spLocks noGrp="1"/>
          </p:cNvSpPr>
          <p:nvPr>
            <p:ph type="body" sz="quarter" idx="10"/>
          </p:nvPr>
        </p:nvSpPr>
        <p:spPr>
          <a:xfrm>
            <a:off x="586390" y="1434370"/>
            <a:ext cx="11018520" cy="4862870"/>
          </a:xfrm>
        </p:spPr>
        <p:txBody>
          <a:bodyPr/>
          <a:lstStyle/>
          <a:p>
            <a:endParaRPr lang="en-US" sz="2000" b="1" dirty="0">
              <a:solidFill>
                <a:schemeClr val="accent1"/>
              </a:solidFill>
            </a:endParaRPr>
          </a:p>
          <a:p>
            <a:pPr>
              <a:spcBef>
                <a:spcPts val="0"/>
              </a:spcBef>
              <a:spcAft>
                <a:spcPts val="1200"/>
              </a:spcAft>
            </a:pPr>
            <a:r>
              <a:rPr lang="en-US" sz="2000" b="1" dirty="0">
                <a:solidFill>
                  <a:schemeClr val="accent1"/>
                </a:solidFill>
              </a:rPr>
              <a:t>Self-service group creation </a:t>
            </a:r>
            <a:r>
              <a:rPr lang="en-US" sz="2000" b="1">
                <a:solidFill>
                  <a:schemeClr val="accent1"/>
                </a:solidFill>
              </a:rPr>
              <a:t>and lifecycle</a:t>
            </a:r>
            <a:endParaRPr lang="en-US" sz="2000" b="1" dirty="0">
              <a:solidFill>
                <a:schemeClr val="accent1"/>
              </a:solidFill>
            </a:endParaRPr>
          </a:p>
          <a:p>
            <a:pPr marL="0" lvl="3">
              <a:spcBef>
                <a:spcPts val="0"/>
              </a:spcBef>
              <a:spcAft>
                <a:spcPts val="600"/>
              </a:spcAft>
            </a:pPr>
            <a:r>
              <a:rPr lang="en-US" sz="1600" dirty="0">
                <a:cs typeface="Segoe UI Semilight" panose="020B0402040204020203" pitchFamily="34" charset="0"/>
              </a:rPr>
              <a:t>Creation tied to Dynamic Group of all full-time employees; non-employees can’t create groups</a:t>
            </a:r>
          </a:p>
          <a:p>
            <a:pPr marL="0" lvl="3">
              <a:spcBef>
                <a:spcPts val="0"/>
              </a:spcBef>
              <a:spcAft>
                <a:spcPts val="600"/>
              </a:spcAft>
            </a:pPr>
            <a:r>
              <a:rPr lang="en-US" sz="1600" dirty="0">
                <a:cs typeface="Segoe UI Semilight" panose="020B0402040204020203" pitchFamily="34" charset="0"/>
              </a:rPr>
              <a:t>No naming prefix/suffix but blocked words</a:t>
            </a:r>
          </a:p>
          <a:p>
            <a:pPr marL="0" lvl="3">
              <a:spcBef>
                <a:spcPts val="0"/>
              </a:spcBef>
              <a:spcAft>
                <a:spcPts val="600"/>
              </a:spcAft>
            </a:pPr>
            <a:r>
              <a:rPr lang="en-US" sz="1600" dirty="0">
                <a:cs typeface="Segoe UI Semilight" panose="020B0402040204020203" pitchFamily="34" charset="0"/>
              </a:rPr>
              <a:t>180-day group life-cycle; groups must be renewed or will be deleted (unless under retention) (expiry policy)</a:t>
            </a:r>
          </a:p>
          <a:p>
            <a:pPr>
              <a:spcBef>
                <a:spcPts val="0"/>
              </a:spcBef>
              <a:spcAft>
                <a:spcPts val="600"/>
              </a:spcAft>
            </a:pPr>
            <a:r>
              <a:rPr lang="en-US" sz="1600" dirty="0">
                <a:latin typeface="+mn-lt"/>
              </a:rPr>
              <a:t>Usage guidelines shown with plain language; e.g. “Be polite &amp; inclusive”</a:t>
            </a:r>
          </a:p>
          <a:p>
            <a:pPr>
              <a:spcBef>
                <a:spcPts val="0"/>
              </a:spcBef>
              <a:spcAft>
                <a:spcPts val="600"/>
              </a:spcAft>
            </a:pPr>
            <a:r>
              <a:rPr lang="en-US" sz="1600" dirty="0">
                <a:latin typeface="+mn-lt"/>
              </a:rPr>
              <a:t>Custom job emails group members for groups with no owner</a:t>
            </a:r>
          </a:p>
          <a:p>
            <a:pPr>
              <a:spcBef>
                <a:spcPts val="1200"/>
              </a:spcBef>
              <a:spcAft>
                <a:spcPts val="1200"/>
              </a:spcAft>
            </a:pPr>
            <a:r>
              <a:rPr lang="en-US" sz="2000" b="1" dirty="0">
                <a:solidFill>
                  <a:schemeClr val="accent1"/>
                </a:solidFill>
              </a:rPr>
              <a:t>Classification, protection &amp; compliance</a:t>
            </a:r>
          </a:p>
          <a:p>
            <a:pPr>
              <a:spcBef>
                <a:spcPts val="0"/>
              </a:spcBef>
              <a:spcAft>
                <a:spcPts val="600"/>
              </a:spcAft>
            </a:pPr>
            <a:r>
              <a:rPr lang="en-US" sz="1600" dirty="0">
                <a:latin typeface="+mn-lt"/>
              </a:rPr>
              <a:t>Classification configured in Azure AD; </a:t>
            </a:r>
            <a:r>
              <a:rPr lang="en-US" sz="1600" b="1" dirty="0">
                <a:solidFill>
                  <a:schemeClr val="tx1"/>
                </a:solidFill>
                <a:latin typeface="+mn-lt"/>
              </a:rPr>
              <a:t>Highly</a:t>
            </a:r>
            <a:r>
              <a:rPr lang="en-US" sz="1600" dirty="0">
                <a:solidFill>
                  <a:schemeClr val="tx1"/>
                </a:solidFill>
                <a:latin typeface="+mn-lt"/>
              </a:rPr>
              <a:t> </a:t>
            </a:r>
            <a:r>
              <a:rPr lang="en-US" sz="1600" b="1" dirty="0">
                <a:solidFill>
                  <a:schemeClr val="tx1"/>
                </a:solidFill>
                <a:latin typeface="+mn-lt"/>
              </a:rPr>
              <a:t>Confidential</a:t>
            </a:r>
            <a:r>
              <a:rPr lang="en-US" sz="1600" dirty="0">
                <a:solidFill>
                  <a:schemeClr val="tx1"/>
                </a:solidFill>
                <a:latin typeface="+mn-lt"/>
              </a:rPr>
              <a:t>, </a:t>
            </a:r>
            <a:r>
              <a:rPr lang="en-US" sz="1600" b="1" dirty="0">
                <a:solidFill>
                  <a:schemeClr val="tx1"/>
                </a:solidFill>
                <a:latin typeface="+mn-lt"/>
              </a:rPr>
              <a:t>Confidential </a:t>
            </a:r>
            <a:r>
              <a:rPr lang="en-US" sz="1600" dirty="0">
                <a:solidFill>
                  <a:schemeClr val="tx1"/>
                </a:solidFill>
                <a:latin typeface="+mn-lt"/>
              </a:rPr>
              <a:t>(default), </a:t>
            </a:r>
            <a:r>
              <a:rPr lang="en-US" sz="1600" b="1" dirty="0">
                <a:solidFill>
                  <a:schemeClr val="tx1"/>
                </a:solidFill>
                <a:latin typeface="+mn-lt"/>
              </a:rPr>
              <a:t>General</a:t>
            </a:r>
          </a:p>
          <a:p>
            <a:pPr>
              <a:spcBef>
                <a:spcPts val="0"/>
              </a:spcBef>
              <a:spcAft>
                <a:spcPts val="600"/>
              </a:spcAft>
            </a:pPr>
            <a:r>
              <a:rPr lang="en-US" sz="1600" dirty="0">
                <a:latin typeface="+mn-lt"/>
              </a:rPr>
              <a:t>Custom jobs set Privacy to Private and disable external membership/sharing based on classification</a:t>
            </a:r>
          </a:p>
          <a:p>
            <a:pPr>
              <a:spcBef>
                <a:spcPts val="0"/>
              </a:spcBef>
              <a:spcAft>
                <a:spcPts val="600"/>
              </a:spcAft>
            </a:pPr>
            <a:r>
              <a:rPr lang="en-US" sz="1600" dirty="0">
                <a:latin typeface="+mn-lt"/>
              </a:rPr>
              <a:t>Group site provisioned in region tied to user’s Preferred Data Location (multi-geo)</a:t>
            </a:r>
          </a:p>
          <a:p>
            <a:pPr>
              <a:spcBef>
                <a:spcPts val="0"/>
              </a:spcBef>
              <a:spcAft>
                <a:spcPts val="600"/>
              </a:spcAft>
            </a:pPr>
            <a:r>
              <a:rPr lang="en-US" sz="1600" dirty="0">
                <a:latin typeface="Segoe UI" panose="020B0502040204020203" pitchFamily="34" charset="0"/>
                <a:cs typeface="Segoe UI" panose="020B0502040204020203" pitchFamily="34" charset="0"/>
              </a:rPr>
              <a:t>Membership reviews for groups with external members (access reviews)</a:t>
            </a:r>
          </a:p>
          <a:p>
            <a:pPr>
              <a:spcBef>
                <a:spcPts val="0"/>
              </a:spcBef>
              <a:spcAft>
                <a:spcPts val="600"/>
              </a:spcAft>
            </a:pPr>
            <a:r>
              <a:rPr lang="en-US" sz="1600" dirty="0">
                <a:latin typeface="+mn-lt"/>
              </a:rPr>
              <a:t>Divisional groups created in SharePoint have retention configured with site template</a:t>
            </a:r>
          </a:p>
          <a:p>
            <a:pPr>
              <a:spcBef>
                <a:spcPts val="0"/>
              </a:spcBef>
              <a:spcAft>
                <a:spcPts val="600"/>
              </a:spcAft>
            </a:pPr>
            <a:r>
              <a:rPr lang="en-US" sz="1600" dirty="0">
                <a:latin typeface="+mn-lt"/>
              </a:rPr>
              <a:t>Custom jobs to enforce ownership policy (2 owners with at least 1 full time employee) </a:t>
            </a:r>
          </a:p>
        </p:txBody>
      </p:sp>
      <p:pic>
        <p:nvPicPr>
          <p:cNvPr id="4" name="MS logo gray - EMF" descr="Microsoft logo, gray text version">
            <a:extLst>
              <a:ext uri="{FF2B5EF4-FFF2-40B4-BE49-F238E27FC236}">
                <a16:creationId xmlns:a16="http://schemas.microsoft.com/office/drawing/2014/main" id="{158BB49A-DC15-4AA5-B95C-2881741E3E7E}"/>
              </a:ext>
            </a:extLst>
          </p:cNvPr>
          <p:cNvPicPr>
            <a:picLocks noChangeAspect="1"/>
          </p:cNvPicPr>
          <p:nvPr/>
        </p:nvPicPr>
        <p:blipFill>
          <a:blip r:embed="rId3"/>
          <a:stretch>
            <a:fillRect/>
          </a:stretch>
        </p:blipFill>
        <p:spPr bwMode="black">
          <a:xfrm>
            <a:off x="10238470" y="6480211"/>
            <a:ext cx="1366440" cy="292608"/>
          </a:xfrm>
          <a:prstGeom prst="rect">
            <a:avLst/>
          </a:prstGeom>
        </p:spPr>
      </p:pic>
      <p:sp>
        <p:nvSpPr>
          <p:cNvPr id="6" name="TextBox 5">
            <a:extLst>
              <a:ext uri="{FF2B5EF4-FFF2-40B4-BE49-F238E27FC236}">
                <a16:creationId xmlns:a16="http://schemas.microsoft.com/office/drawing/2014/main" id="{8F38AAAB-2DB9-46EF-8F3A-C34E346F9ACA}"/>
              </a:ext>
            </a:extLst>
          </p:cNvPr>
          <p:cNvSpPr txBox="1"/>
          <p:nvPr/>
        </p:nvSpPr>
        <p:spPr>
          <a:xfrm>
            <a:off x="586390" y="6557375"/>
            <a:ext cx="8342335" cy="215444"/>
          </a:xfrm>
          <a:prstGeom prst="rect">
            <a:avLst/>
          </a:prstGeom>
          <a:noFill/>
        </p:spPr>
        <p:txBody>
          <a:bodyPr wrap="square" lIns="0" tIns="0" rIns="0" bIns="0" rtlCol="0">
            <a:spAutoFit/>
          </a:bodyPr>
          <a:lstStyle/>
          <a:p>
            <a:r>
              <a:rPr lang="en-US" sz="1400">
                <a:gradFill>
                  <a:gsLst>
                    <a:gs pos="2917">
                      <a:schemeClr val="tx1"/>
                    </a:gs>
                    <a:gs pos="30000">
                      <a:schemeClr val="tx1"/>
                    </a:gs>
                  </a:gsLst>
                  <a:lin ang="5400000" scaled="0"/>
                </a:gradFill>
                <a:hlinkClick r:id="rId4"/>
              </a:rPr>
              <a:t>A foundation for modern collaboration: Microsoft 365 bolsters teamwork </a:t>
            </a:r>
            <a:endParaRPr lang="en-US" sz="1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441371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77757" cy="445828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6331179"/>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a:xfrm>
            <a:off x="588263" y="457200"/>
            <a:ext cx="11018520" cy="553998"/>
          </a:xfrm>
        </p:spPr>
        <p:txBody>
          <a:bodyPr/>
          <a:lstStyle/>
          <a:p>
            <a:r>
              <a:rPr lang="en-US" dirty="0"/>
              <a:t>Office 365 Groups roadmap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64CE6706-BCD1-42D6-B964-8007C8DBF7D3}"/>
              </a:ext>
            </a:extLst>
          </p:cNvPr>
          <p:cNvGrpSpPr>
            <a:grpSpLocks noChangeAspect="1"/>
          </p:cNvGrpSpPr>
          <p:nvPr/>
        </p:nvGrpSpPr>
        <p:grpSpPr>
          <a:xfrm>
            <a:off x="10128445" y="5461206"/>
            <a:ext cx="1104128" cy="616935"/>
            <a:chOff x="4705350" y="3590925"/>
            <a:chExt cx="606426" cy="357188"/>
          </a:xfrm>
          <a:noFill/>
        </p:grpSpPr>
        <p:sp>
          <p:nvSpPr>
            <p:cNvPr id="16" name="Freeform 5">
              <a:extLst>
                <a:ext uri="{FF2B5EF4-FFF2-40B4-BE49-F238E27FC236}">
                  <a16:creationId xmlns:a16="http://schemas.microsoft.com/office/drawing/2014/main" id="{A53B8CAA-9763-40C7-9BF5-40824FD23098}"/>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964E2B73-54A0-4F05-857B-0FD572C465E5}"/>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3185EC9F-6C41-4FBE-A65F-A16BAF140455}"/>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8">
              <a:extLst>
                <a:ext uri="{FF2B5EF4-FFF2-40B4-BE49-F238E27FC236}">
                  <a16:creationId xmlns:a16="http://schemas.microsoft.com/office/drawing/2014/main" id="{8360F2DD-2B59-4FF6-8775-A46C7E0785DC}"/>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B7F0AEE-3681-4FE3-BBF5-2DA080833657}"/>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CE7F3398-B0A4-40F2-A97D-1A63F00592F2}"/>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aphicFrame>
        <p:nvGraphicFramePr>
          <p:cNvPr id="3" name="Table 2">
            <a:extLst>
              <a:ext uri="{FF2B5EF4-FFF2-40B4-BE49-F238E27FC236}">
                <a16:creationId xmlns:a16="http://schemas.microsoft.com/office/drawing/2014/main" id="{BDFFBDC6-89DF-4B2E-95E3-0CE80B45E1C0}"/>
              </a:ext>
            </a:extLst>
          </p:cNvPr>
          <p:cNvGraphicFramePr>
            <a:graphicFrameLocks noGrp="1"/>
          </p:cNvGraphicFramePr>
          <p:nvPr>
            <p:extLst>
              <p:ext uri="{D42A27DB-BD31-4B8C-83A1-F6EECF244321}">
                <p14:modId xmlns:p14="http://schemas.microsoft.com/office/powerpoint/2010/main" val="1340807207"/>
              </p:ext>
            </p:extLst>
          </p:nvPr>
        </p:nvGraphicFramePr>
        <p:xfrm>
          <a:off x="244447" y="2249090"/>
          <a:ext cx="8128000" cy="3708400"/>
        </p:xfrm>
        <a:graphic>
          <a:graphicData uri="http://schemas.openxmlformats.org/drawingml/2006/table">
            <a:tbl>
              <a:tblPr firstRow="1" bandRow="1">
                <a:tableStyleId>{5940675A-B579-460E-94D1-54222C63F5DA}</a:tableStyleId>
              </a:tblPr>
              <a:tblGrid>
                <a:gridCol w="8128000">
                  <a:extLst>
                    <a:ext uri="{9D8B030D-6E8A-4147-A177-3AD203B41FA5}">
                      <a16:colId xmlns:a16="http://schemas.microsoft.com/office/drawing/2014/main" val="337193061"/>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Expiry auto-renewal based on activity and in-app expiry notifications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5995531"/>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a:solidFill>
                            <a:schemeClr val="tx1"/>
                          </a:solidFill>
                          <a:latin typeface="+mn-lt"/>
                          <a:ea typeface="+mn-ea"/>
                          <a:cs typeface="+mn-cs"/>
                        </a:rPr>
                        <a:t>Groups </a:t>
                      </a:r>
                      <a:r>
                        <a:rPr lang="en-US" sz="1800" kern="1200" dirty="0">
                          <a:solidFill>
                            <a:schemeClr val="tx1"/>
                          </a:solidFill>
                          <a:latin typeface="+mn-lt"/>
                          <a:ea typeface="+mn-ea"/>
                          <a:cs typeface="+mn-cs"/>
                        </a:rPr>
                        <a:t>admin role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09438780"/>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Guest access with one-time passcode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2355808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Group driven membership</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1457906"/>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Unified Group classification using Microsoft Information Protection Labels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4637745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Group Card member search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1813584"/>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Group calendar invites owned by group with select invitees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02480933"/>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Admin center improvements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5428847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Remove admin license restriction for Exchange properties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598789506"/>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latin typeface="+mn-lt"/>
                          <a:ea typeface="+mn-ea"/>
                          <a:cs typeface="+mn-cs"/>
                        </a:rPr>
                        <a:t>Outlook actionable messages, Drag and Drop to Group folders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91125134"/>
                  </a:ext>
                </a:extLst>
              </a:tr>
            </a:tbl>
          </a:graphicData>
        </a:graphic>
      </p:graphicFrame>
    </p:spTree>
    <p:extLst>
      <p:ext uri="{BB962C8B-B14F-4D97-AF65-F5344CB8AC3E}">
        <p14:creationId xmlns:p14="http://schemas.microsoft.com/office/powerpoint/2010/main" val="425854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1+#ppt_w/2"/>
                                          </p:val>
                                        </p:tav>
                                        <p:tav tm="100000">
                                          <p:val>
                                            <p:strVal val="#ppt_x"/>
                                          </p:val>
                                        </p:tav>
                                      </p:tavLst>
                                    </p:anim>
                                    <p:anim calcmode="lin" valueType="num">
                                      <p:cBhvr additive="base">
                                        <p:cTn id="12" dur="500" fill="hold"/>
                                        <p:tgtEl>
                                          <p:spTgt spid="22"/>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0-#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25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84805-BAC9-4949-ABB7-3E888BDAB125}"/>
              </a:ext>
            </a:extLst>
          </p:cNvPr>
          <p:cNvSpPr>
            <a:spLocks noGrp="1"/>
          </p:cNvSpPr>
          <p:nvPr>
            <p:ph type="title"/>
          </p:nvPr>
        </p:nvSpPr>
        <p:spPr>
          <a:xfrm>
            <a:off x="588263" y="457200"/>
            <a:ext cx="11018520" cy="553998"/>
          </a:xfrm>
        </p:spPr>
        <p:txBody>
          <a:bodyPr/>
          <a:lstStyle/>
          <a:p>
            <a:r>
              <a:rPr lang="en-US"/>
              <a:t>Key session takeaways</a:t>
            </a:r>
          </a:p>
        </p:txBody>
      </p:sp>
      <p:sp>
        <p:nvSpPr>
          <p:cNvPr id="4" name="Text Placeholder 2">
            <a:extLst>
              <a:ext uri="{FF2B5EF4-FFF2-40B4-BE49-F238E27FC236}">
                <a16:creationId xmlns:a16="http://schemas.microsoft.com/office/drawing/2014/main" id="{07DCF555-72CB-43F5-9B32-298523F35D96}"/>
              </a:ext>
            </a:extLst>
          </p:cNvPr>
          <p:cNvSpPr txBox="1">
            <a:spLocks/>
          </p:cNvSpPr>
          <p:nvPr/>
        </p:nvSpPr>
        <p:spPr>
          <a:xfrm>
            <a:off x="621753" y="4657586"/>
            <a:ext cx="2720124"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600">
                <a:solidFill>
                  <a:schemeClr val="tx1"/>
                </a:solidFill>
                <a:latin typeface="Segoe UI Light"/>
              </a:rPr>
              <a:t>What’s new with </a:t>
            </a:r>
            <a:br>
              <a:rPr lang="en-US" sz="1600">
                <a:solidFill>
                  <a:schemeClr val="tx1"/>
                </a:solidFill>
                <a:latin typeface="Segoe UI Light"/>
              </a:rPr>
            </a:br>
            <a:r>
              <a:rPr lang="en-US" sz="1600">
                <a:solidFill>
                  <a:schemeClr val="tx1"/>
                </a:solidFill>
                <a:latin typeface="Segoe UI Light"/>
              </a:rPr>
              <a:t>Office 365 Groups?</a:t>
            </a:r>
          </a:p>
        </p:txBody>
      </p:sp>
      <p:cxnSp>
        <p:nvCxnSpPr>
          <p:cNvPr id="6" name="Straight Connector 5">
            <a:extLst>
              <a:ext uri="{FF2B5EF4-FFF2-40B4-BE49-F238E27FC236}">
                <a16:creationId xmlns:a16="http://schemas.microsoft.com/office/drawing/2014/main" id="{9D96E299-0015-4441-9D9D-62B8EE117506}"/>
              </a:ext>
            </a:extLst>
          </p:cNvPr>
          <p:cNvCxnSpPr/>
          <p:nvPr/>
        </p:nvCxnSpPr>
        <p:spPr>
          <a:xfrm>
            <a:off x="3348683" y="4307200"/>
            <a:ext cx="0" cy="1822036"/>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 Placeholder 2">
            <a:extLst>
              <a:ext uri="{FF2B5EF4-FFF2-40B4-BE49-F238E27FC236}">
                <a16:creationId xmlns:a16="http://schemas.microsoft.com/office/drawing/2014/main" id="{80DA930E-4C75-4C6B-A1A9-AD18CE543776}"/>
              </a:ext>
            </a:extLst>
          </p:cNvPr>
          <p:cNvSpPr txBox="1">
            <a:spLocks/>
          </p:cNvSpPr>
          <p:nvPr/>
        </p:nvSpPr>
        <p:spPr>
          <a:xfrm>
            <a:off x="3355478" y="4657586"/>
            <a:ext cx="2747318"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367">
              <a:defRPr/>
            </a:pPr>
            <a:r>
              <a:rPr lang="en-US" sz="1600">
                <a:solidFill>
                  <a:schemeClr val="tx1"/>
                </a:solidFill>
                <a:latin typeface="Segoe UI Light"/>
              </a:rPr>
              <a:t>How do I enable self-service with governance?</a:t>
            </a:r>
          </a:p>
        </p:txBody>
      </p:sp>
      <p:cxnSp>
        <p:nvCxnSpPr>
          <p:cNvPr id="8" name="Straight Connector 7">
            <a:extLst>
              <a:ext uri="{FF2B5EF4-FFF2-40B4-BE49-F238E27FC236}">
                <a16:creationId xmlns:a16="http://schemas.microsoft.com/office/drawing/2014/main" id="{A364C6BA-B05E-4AEF-B79E-667578A5BDD7}"/>
              </a:ext>
            </a:extLst>
          </p:cNvPr>
          <p:cNvCxnSpPr/>
          <p:nvPr/>
        </p:nvCxnSpPr>
        <p:spPr>
          <a:xfrm>
            <a:off x="6096000" y="4307200"/>
            <a:ext cx="0" cy="1822036"/>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366519C0-A531-42D3-9A57-39CA036E4494}"/>
              </a:ext>
            </a:extLst>
          </p:cNvPr>
          <p:cNvSpPr txBox="1">
            <a:spLocks/>
          </p:cNvSpPr>
          <p:nvPr/>
        </p:nvSpPr>
        <p:spPr>
          <a:xfrm>
            <a:off x="6376342" y="4657586"/>
            <a:ext cx="217983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a:solidFill>
                  <a:schemeClr val="tx1"/>
                </a:solidFill>
                <a:latin typeface="Segoe UI Light"/>
              </a:rPr>
              <a:t>How do I extend collaboration with external guests?</a:t>
            </a:r>
          </a:p>
        </p:txBody>
      </p:sp>
      <p:sp>
        <p:nvSpPr>
          <p:cNvPr id="13" name="Oval 12">
            <a:extLst>
              <a:ext uri="{FF2B5EF4-FFF2-40B4-BE49-F238E27FC236}">
                <a16:creationId xmlns:a16="http://schemas.microsoft.com/office/drawing/2014/main" id="{58E3D3A1-1957-4151-B8DF-BF60DEA02797}"/>
              </a:ext>
            </a:extLst>
          </p:cNvPr>
          <p:cNvSpPr/>
          <p:nvPr/>
        </p:nvSpPr>
        <p:spPr bwMode="auto">
          <a:xfrm>
            <a:off x="1129665" y="2386296"/>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4" name="Oval 13">
            <a:extLst>
              <a:ext uri="{FF2B5EF4-FFF2-40B4-BE49-F238E27FC236}">
                <a16:creationId xmlns:a16="http://schemas.microsoft.com/office/drawing/2014/main" id="{4AE77A8A-AC7E-4161-9EAB-C72F559BB4D7}"/>
              </a:ext>
            </a:extLst>
          </p:cNvPr>
          <p:cNvSpPr/>
          <p:nvPr/>
        </p:nvSpPr>
        <p:spPr bwMode="auto">
          <a:xfrm>
            <a:off x="1008835" y="2267779"/>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0" name="Oval 19">
            <a:extLst>
              <a:ext uri="{FF2B5EF4-FFF2-40B4-BE49-F238E27FC236}">
                <a16:creationId xmlns:a16="http://schemas.microsoft.com/office/drawing/2014/main" id="{440749B3-1C6B-4134-92EE-176278353D79}"/>
              </a:ext>
            </a:extLst>
          </p:cNvPr>
          <p:cNvSpPr/>
          <p:nvPr/>
        </p:nvSpPr>
        <p:spPr bwMode="auto">
          <a:xfrm>
            <a:off x="3933170" y="2386297"/>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1" name="Oval 20">
            <a:extLst>
              <a:ext uri="{FF2B5EF4-FFF2-40B4-BE49-F238E27FC236}">
                <a16:creationId xmlns:a16="http://schemas.microsoft.com/office/drawing/2014/main" id="{9480DEAA-5942-49D1-9D28-DE54C8CB7182}"/>
              </a:ext>
            </a:extLst>
          </p:cNvPr>
          <p:cNvSpPr/>
          <p:nvPr/>
        </p:nvSpPr>
        <p:spPr bwMode="auto">
          <a:xfrm>
            <a:off x="3812340" y="2267780"/>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3" name="Oval 22">
            <a:extLst>
              <a:ext uri="{FF2B5EF4-FFF2-40B4-BE49-F238E27FC236}">
                <a16:creationId xmlns:a16="http://schemas.microsoft.com/office/drawing/2014/main" id="{7CF5898C-3E13-4B49-9DF4-5835EC5CF3C4}"/>
              </a:ext>
            </a:extLst>
          </p:cNvPr>
          <p:cNvSpPr/>
          <p:nvPr/>
        </p:nvSpPr>
        <p:spPr bwMode="auto">
          <a:xfrm>
            <a:off x="6580680" y="2386296"/>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4" name="Oval 23">
            <a:extLst>
              <a:ext uri="{FF2B5EF4-FFF2-40B4-BE49-F238E27FC236}">
                <a16:creationId xmlns:a16="http://schemas.microsoft.com/office/drawing/2014/main" id="{2C21CE29-26B7-43F1-AD81-01B2C0FDB2ED}"/>
              </a:ext>
            </a:extLst>
          </p:cNvPr>
          <p:cNvSpPr/>
          <p:nvPr/>
        </p:nvSpPr>
        <p:spPr bwMode="auto">
          <a:xfrm>
            <a:off x="6459850" y="2267779"/>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30" name="Picture 29">
            <a:extLst>
              <a:ext uri="{FF2B5EF4-FFF2-40B4-BE49-F238E27FC236}">
                <a16:creationId xmlns:a16="http://schemas.microsoft.com/office/drawing/2014/main" id="{3A34F602-D084-43D3-9C51-18ED23F10E5E}"/>
              </a:ext>
            </a:extLst>
          </p:cNvPr>
          <p:cNvPicPr>
            <a:picLocks noChangeAspect="1"/>
          </p:cNvPicPr>
          <p:nvPr/>
        </p:nvPicPr>
        <p:blipFill>
          <a:blip r:embed="rId3"/>
          <a:stretch>
            <a:fillRect/>
          </a:stretch>
        </p:blipFill>
        <p:spPr>
          <a:xfrm>
            <a:off x="6979068" y="2719933"/>
            <a:ext cx="900263" cy="900263"/>
          </a:xfrm>
          <a:prstGeom prst="rect">
            <a:avLst/>
          </a:prstGeom>
        </p:spPr>
      </p:pic>
      <p:pic>
        <p:nvPicPr>
          <p:cNvPr id="22" name="Picture 21">
            <a:extLst>
              <a:ext uri="{FF2B5EF4-FFF2-40B4-BE49-F238E27FC236}">
                <a16:creationId xmlns:a16="http://schemas.microsoft.com/office/drawing/2014/main" id="{56BDF20F-FEE4-4753-91F3-366B4B4E6919}"/>
              </a:ext>
            </a:extLst>
          </p:cNvPr>
          <p:cNvPicPr>
            <a:picLocks noChangeAspect="1"/>
          </p:cNvPicPr>
          <p:nvPr/>
        </p:nvPicPr>
        <p:blipFill>
          <a:blip r:embed="rId4"/>
          <a:stretch>
            <a:fillRect/>
          </a:stretch>
        </p:blipFill>
        <p:spPr>
          <a:xfrm>
            <a:off x="1483036" y="2750352"/>
            <a:ext cx="770094" cy="770094"/>
          </a:xfrm>
          <a:prstGeom prst="rect">
            <a:avLst/>
          </a:prstGeom>
        </p:spPr>
      </p:pic>
      <p:pic>
        <p:nvPicPr>
          <p:cNvPr id="26" name="Picture 25">
            <a:extLst>
              <a:ext uri="{FF2B5EF4-FFF2-40B4-BE49-F238E27FC236}">
                <a16:creationId xmlns:a16="http://schemas.microsoft.com/office/drawing/2014/main" id="{002E0DA2-929E-4ADC-8931-2E327037D000}"/>
              </a:ext>
            </a:extLst>
          </p:cNvPr>
          <p:cNvPicPr>
            <a:picLocks noChangeAspect="1"/>
          </p:cNvPicPr>
          <p:nvPr/>
        </p:nvPicPr>
        <p:blipFill>
          <a:blip r:embed="rId5"/>
          <a:stretch>
            <a:fillRect/>
          </a:stretch>
        </p:blipFill>
        <p:spPr>
          <a:xfrm>
            <a:off x="4392693" y="2860419"/>
            <a:ext cx="660028" cy="660028"/>
          </a:xfrm>
          <a:prstGeom prst="rect">
            <a:avLst/>
          </a:prstGeom>
        </p:spPr>
      </p:pic>
      <p:cxnSp>
        <p:nvCxnSpPr>
          <p:cNvPr id="17" name="Straight Connector 16">
            <a:extLst>
              <a:ext uri="{FF2B5EF4-FFF2-40B4-BE49-F238E27FC236}">
                <a16:creationId xmlns:a16="http://schemas.microsoft.com/office/drawing/2014/main" id="{35185A53-9292-4BED-A42F-9670E803A718}"/>
              </a:ext>
            </a:extLst>
          </p:cNvPr>
          <p:cNvCxnSpPr/>
          <p:nvPr/>
        </p:nvCxnSpPr>
        <p:spPr>
          <a:xfrm>
            <a:off x="8836521" y="4307200"/>
            <a:ext cx="0" cy="1822036"/>
          </a:xfrm>
          <a:prstGeom prst="line">
            <a:avLst/>
          </a:prstGeom>
          <a:ln>
            <a:solidFill>
              <a:schemeClr val="accent6">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AF732248-D642-4D8B-8FA3-EC8155E9E827}"/>
              </a:ext>
            </a:extLst>
          </p:cNvPr>
          <p:cNvSpPr txBox="1">
            <a:spLocks/>
          </p:cNvSpPr>
          <p:nvPr/>
        </p:nvSpPr>
        <p:spPr>
          <a:xfrm>
            <a:off x="8843317" y="4657586"/>
            <a:ext cx="2760414" cy="49244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600">
                <a:solidFill>
                  <a:schemeClr val="tx1"/>
                </a:solidFill>
                <a:latin typeface="Segoe UI Light"/>
              </a:rPr>
              <a:t>What are best practices for managing groups at scale?</a:t>
            </a:r>
          </a:p>
        </p:txBody>
      </p:sp>
      <p:sp>
        <p:nvSpPr>
          <p:cNvPr id="19" name="Oval 18">
            <a:extLst>
              <a:ext uri="{FF2B5EF4-FFF2-40B4-BE49-F238E27FC236}">
                <a16:creationId xmlns:a16="http://schemas.microsoft.com/office/drawing/2014/main" id="{86E2D9B5-5ADA-46B0-9507-19A105543E97}"/>
              </a:ext>
            </a:extLst>
          </p:cNvPr>
          <p:cNvSpPr/>
          <p:nvPr/>
        </p:nvSpPr>
        <p:spPr bwMode="auto">
          <a:xfrm>
            <a:off x="9391314" y="2386296"/>
            <a:ext cx="1567539" cy="1567539"/>
          </a:xfrm>
          <a:prstGeom prst="ellipse">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25" name="Oval 24">
            <a:extLst>
              <a:ext uri="{FF2B5EF4-FFF2-40B4-BE49-F238E27FC236}">
                <a16:creationId xmlns:a16="http://schemas.microsoft.com/office/drawing/2014/main" id="{76BD5149-3460-4565-8989-F1E3C20525BC}"/>
              </a:ext>
            </a:extLst>
          </p:cNvPr>
          <p:cNvSpPr/>
          <p:nvPr/>
        </p:nvSpPr>
        <p:spPr bwMode="auto">
          <a:xfrm>
            <a:off x="9270484" y="2267779"/>
            <a:ext cx="1809198" cy="1809198"/>
          </a:xfrm>
          <a:prstGeom prst="ellipse">
            <a:avLst/>
          </a:prstGeom>
          <a:noFill/>
          <a:ln>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pic>
        <p:nvPicPr>
          <p:cNvPr id="29" name="Picture 28">
            <a:extLst>
              <a:ext uri="{FF2B5EF4-FFF2-40B4-BE49-F238E27FC236}">
                <a16:creationId xmlns:a16="http://schemas.microsoft.com/office/drawing/2014/main" id="{D93220D3-76C8-43AA-9584-78024987A8F9}"/>
              </a:ext>
            </a:extLst>
          </p:cNvPr>
          <p:cNvPicPr>
            <a:picLocks noChangeAspect="1"/>
          </p:cNvPicPr>
          <p:nvPr/>
        </p:nvPicPr>
        <p:blipFill>
          <a:blip r:embed="rId6"/>
          <a:stretch>
            <a:fillRect/>
          </a:stretch>
        </p:blipFill>
        <p:spPr>
          <a:xfrm>
            <a:off x="9671406" y="2631722"/>
            <a:ext cx="1007353" cy="1007353"/>
          </a:xfrm>
          <a:prstGeom prst="rect">
            <a:avLst/>
          </a:prstGeom>
        </p:spPr>
      </p:pic>
    </p:spTree>
    <p:extLst>
      <p:ext uri="{BB962C8B-B14F-4D97-AF65-F5344CB8AC3E}">
        <p14:creationId xmlns:p14="http://schemas.microsoft.com/office/powerpoint/2010/main" val="41230586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generated with very high confidence"/>
          <p:cNvPicPr>
            <a:picLocks noChangeAspect="1"/>
          </p:cNvPicPr>
          <p:nvPr/>
        </p:nvPicPr>
        <p:blipFill rotWithShape="1">
          <a:blip r:embed="rId2"/>
          <a:srcRect l="1076" r="7853" b="8929"/>
          <a:stretch/>
        </p:blipFill>
        <p:spPr>
          <a:xfrm>
            <a:off x="1" y="487"/>
            <a:ext cx="12192000" cy="6854336"/>
          </a:xfrm>
          <a:prstGeom prst="rect">
            <a:avLst/>
          </a:prstGeom>
        </p:spPr>
      </p:pic>
      <p:sp>
        <p:nvSpPr>
          <p:cNvPr id="27" name="Rectangle 26"/>
          <p:cNvSpPr/>
          <p:nvPr/>
        </p:nvSpPr>
        <p:spPr bwMode="auto">
          <a:xfrm>
            <a:off x="157" y="-11137"/>
            <a:ext cx="6844928" cy="6857339"/>
          </a:xfrm>
          <a:prstGeom prst="rect">
            <a:avLst/>
          </a:prstGeom>
          <a:gradFill>
            <a:gsLst>
              <a:gs pos="54000">
                <a:srgbClr val="F1EEE9">
                  <a:alpha val="60000"/>
                </a:srgbClr>
              </a:gs>
              <a:gs pos="0">
                <a:schemeClr val="bg1">
                  <a:alpha val="70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 name="Title 2"/>
          <p:cNvSpPr>
            <a:spLocks noGrp="1"/>
          </p:cNvSpPr>
          <p:nvPr>
            <p:ph type="title"/>
          </p:nvPr>
        </p:nvSpPr>
        <p:spPr>
          <a:xfrm>
            <a:off x="576699" y="448699"/>
            <a:ext cx="10801919" cy="603370"/>
          </a:xfrm>
        </p:spPr>
        <p:txBody>
          <a:bodyPr/>
          <a:lstStyle/>
          <a:p>
            <a:r>
              <a:rPr lang="en-US" sz="3921"/>
              <a:t>Next steps</a:t>
            </a:r>
          </a:p>
        </p:txBody>
      </p:sp>
      <p:sp>
        <p:nvSpPr>
          <p:cNvPr id="21" name="Rectangle 20"/>
          <p:cNvSpPr/>
          <p:nvPr/>
        </p:nvSpPr>
        <p:spPr>
          <a:xfrm>
            <a:off x="576698" y="1547856"/>
            <a:ext cx="10967601" cy="443198"/>
          </a:xfrm>
          <a:prstGeom prst="rect">
            <a:avLst/>
          </a:prstGeom>
        </p:spPr>
        <p:txBody>
          <a:bodyPr wrap="square" lIns="0" tIns="0" rIns="0" bIns="0" anchor="t" anchorCtr="0">
            <a:spAutoFit/>
          </a:bodyPr>
          <a:lstStyle/>
          <a:p>
            <a:pPr>
              <a:lnSpc>
                <a:spcPct val="90000"/>
              </a:lnSpc>
              <a:spcAft>
                <a:spcPts val="1765"/>
              </a:spcAft>
              <a:defRPr/>
            </a:pPr>
            <a:r>
              <a:rPr lang="en-US" sz="3200" spc="-29" dirty="0">
                <a:solidFill>
                  <a:srgbClr val="161616"/>
                </a:solidFill>
                <a:cs typeface="Bodoni Std Bold Italic"/>
              </a:rPr>
              <a:t>Create a plan to enable self-service with governance</a:t>
            </a:r>
          </a:p>
        </p:txBody>
      </p:sp>
      <p:graphicFrame>
        <p:nvGraphicFramePr>
          <p:cNvPr id="13" name="Table 12">
            <a:extLst>
              <a:ext uri="{FF2B5EF4-FFF2-40B4-BE49-F238E27FC236}">
                <a16:creationId xmlns:a16="http://schemas.microsoft.com/office/drawing/2014/main" id="{E3371217-9841-4864-AF81-B0C2FFEB598C}"/>
              </a:ext>
            </a:extLst>
          </p:cNvPr>
          <p:cNvGraphicFramePr>
            <a:graphicFrameLocks noGrp="1"/>
          </p:cNvGraphicFramePr>
          <p:nvPr>
            <p:extLst>
              <p:ext uri="{D42A27DB-BD31-4B8C-83A1-F6EECF244321}">
                <p14:modId xmlns:p14="http://schemas.microsoft.com/office/powerpoint/2010/main" val="2449057271"/>
              </p:ext>
            </p:extLst>
          </p:nvPr>
        </p:nvGraphicFramePr>
        <p:xfrm>
          <a:off x="576698" y="2341824"/>
          <a:ext cx="4275153" cy="2151416"/>
        </p:xfrm>
        <a:graphic>
          <a:graphicData uri="http://schemas.openxmlformats.org/drawingml/2006/table">
            <a:tbl>
              <a:tblPr>
                <a:tableStyleId>{2D5ABB26-0587-4C30-8999-92F81FD0307C}</a:tableStyleId>
              </a:tblPr>
              <a:tblGrid>
                <a:gridCol w="1657682">
                  <a:extLst>
                    <a:ext uri="{9D8B030D-6E8A-4147-A177-3AD203B41FA5}">
                      <a16:colId xmlns:a16="http://schemas.microsoft.com/office/drawing/2014/main" val="2695336379"/>
                    </a:ext>
                  </a:extLst>
                </a:gridCol>
                <a:gridCol w="2617471">
                  <a:extLst>
                    <a:ext uri="{9D8B030D-6E8A-4147-A177-3AD203B41FA5}">
                      <a16:colId xmlns:a16="http://schemas.microsoft.com/office/drawing/2014/main" val="1744310670"/>
                    </a:ext>
                  </a:extLst>
                </a:gridCol>
              </a:tblGrid>
              <a:tr h="268927">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1" u="none" strike="noStrike" kern="1200" cap="none" spc="0" normalizeH="0" baseline="0" noProof="0" dirty="0">
                          <a:ln>
                            <a:noFill/>
                          </a:ln>
                          <a:solidFill>
                            <a:schemeClr val="tx2"/>
                          </a:solidFill>
                          <a:effectLst/>
                          <a:uLnTx/>
                          <a:uFillTx/>
                        </a:rPr>
                        <a:t>Key resources</a:t>
                      </a:r>
                      <a:endParaRPr kumimoji="0" lang="en-US" sz="1400" b="1" i="0" u="none" strike="noStrike" kern="1200" cap="none" spc="0" normalizeH="0" baseline="0" noProof="0" dirty="0">
                        <a:ln>
                          <a:noFill/>
                        </a:ln>
                        <a:solidFill>
                          <a:schemeClr val="tx2"/>
                        </a:solidFill>
                        <a:effectLst/>
                        <a:uLnTx/>
                        <a:uFillTx/>
                        <a:ea typeface="+mn-ea"/>
                        <a:cs typeface="+mn-cs"/>
                      </a:endParaRPr>
                    </a:p>
                  </a:txBody>
                  <a:tcPr marL="0" marR="0" marT="0" marB="0">
                    <a:noFill/>
                  </a:tcPr>
                </a:tc>
                <a:tc>
                  <a:txBody>
                    <a:bodyPr/>
                    <a:lstStyle/>
                    <a:p>
                      <a:endParaRPr lang="en-US" sz="1400"/>
                    </a:p>
                  </a:txBody>
                  <a:tcPr marL="0" marR="0" marT="0" marB="0">
                    <a:noFill/>
                  </a:tcPr>
                </a:tc>
                <a:extLst>
                  <a:ext uri="{0D108BD9-81ED-4DB2-BD59-A6C34878D82A}">
                    <a16:rowId xmlns:a16="http://schemas.microsoft.com/office/drawing/2014/main" val="2288682825"/>
                  </a:ext>
                </a:extLst>
              </a:tr>
              <a:tr h="268927">
                <a:tc>
                  <a:txBody>
                    <a:bodyPr/>
                    <a:lstStyle/>
                    <a:p>
                      <a:r>
                        <a:rPr kumimoji="0" lang="en-US" sz="1400" u="none" strike="noStrike" kern="1200" cap="none" spc="0" normalizeH="0" baseline="0" noProof="0" dirty="0">
                          <a:ln>
                            <a:noFill/>
                          </a:ln>
                          <a:effectLst/>
                          <a:uLnTx/>
                          <a:uFillTx/>
                        </a:rPr>
                        <a:t>Documentation</a:t>
                      </a:r>
                      <a:endParaRPr lang="en-US" sz="1400" dirty="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a:ln>
                            <a:noFill/>
                          </a:ln>
                          <a:effectLst/>
                          <a:uLnTx/>
                          <a:uFillTx/>
                          <a:hlinkClick r:id="rId3"/>
                        </a:rPr>
                        <a:t>aka.ms/O365g</a:t>
                      </a:r>
                      <a:r>
                        <a:rPr kumimoji="0" lang="en-US" sz="1400" u="none" strike="noStrike" kern="1200" cap="none" spc="0" normalizeH="0" baseline="0" noProof="0" dirty="0">
                          <a:ln>
                            <a:noFill/>
                          </a:ln>
                          <a:effectLst/>
                          <a:uLnTx/>
                          <a:uFillTx/>
                        </a:rPr>
                        <a:t> </a:t>
                      </a:r>
                      <a:endParaRPr lang="en-US" sz="1400" dirty="0">
                        <a:gradFill>
                          <a:gsLst>
                            <a:gs pos="1250">
                              <a:srgbClr val="505050"/>
                            </a:gs>
                            <a:gs pos="100000">
                              <a:srgbClr val="505050"/>
                            </a:gs>
                          </a:gsLst>
                          <a:lin ang="5400000" scaled="0"/>
                        </a:gradFill>
                      </a:endParaRPr>
                    </a:p>
                  </a:txBody>
                  <a:tcPr marL="0" marR="0" marT="0" marB="0">
                    <a:noFill/>
                  </a:tcPr>
                </a:tc>
                <a:extLst>
                  <a:ext uri="{0D108BD9-81ED-4DB2-BD59-A6C34878D82A}">
                    <a16:rowId xmlns:a16="http://schemas.microsoft.com/office/drawing/2014/main" val="2688499052"/>
                  </a:ext>
                </a:extLst>
              </a:tr>
              <a:tr h="268927">
                <a:tc>
                  <a:txBody>
                    <a:bodyPr/>
                    <a:lstStyle/>
                    <a:p>
                      <a:r>
                        <a:rPr kumimoji="0" lang="en-US" sz="1400" u="none" strike="noStrike" kern="1200" cap="none" spc="0" normalizeH="0" baseline="0" noProof="0" dirty="0">
                          <a:ln>
                            <a:noFill/>
                          </a:ln>
                          <a:effectLst/>
                          <a:uLnTx/>
                          <a:uFillTx/>
                        </a:rPr>
                        <a:t>Questions</a:t>
                      </a:r>
                      <a:endParaRPr lang="en-US" sz="1400" dirty="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4"/>
                        </a:rPr>
                        <a:t>aka.ms/O365ng</a:t>
                      </a:r>
                      <a:r>
                        <a:rPr kumimoji="0" lang="en-US" sz="1400" u="none" strike="noStrike" kern="1200" cap="none" spc="0" normalizeH="0" baseline="0" noProof="0">
                          <a:ln>
                            <a:noFill/>
                          </a:ln>
                          <a:effectLst/>
                          <a:uLnTx/>
                          <a:uFillTx/>
                        </a:rPr>
                        <a:t> </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ea typeface="+mn-ea"/>
                        <a:cs typeface="+mn-cs"/>
                      </a:endParaRPr>
                    </a:p>
                  </a:txBody>
                  <a:tcPr marL="0" marR="0" marT="0" marB="0">
                    <a:noFill/>
                  </a:tcPr>
                </a:tc>
                <a:extLst>
                  <a:ext uri="{0D108BD9-81ED-4DB2-BD59-A6C34878D82A}">
                    <a16:rowId xmlns:a16="http://schemas.microsoft.com/office/drawing/2014/main" val="133197588"/>
                  </a:ext>
                </a:extLst>
              </a:tr>
              <a:tr h="268927">
                <a:tc>
                  <a:txBody>
                    <a:bodyPr/>
                    <a:lstStyle/>
                    <a:p>
                      <a:r>
                        <a:rPr lang="en-US" sz="1400"/>
                        <a:t>User voice</a:t>
                      </a:r>
                    </a:p>
                  </a:txBody>
                  <a:tcPr marL="0" marR="0" marT="0" marB="0">
                    <a:noFill/>
                  </a:tcPr>
                </a:tc>
                <a:tc>
                  <a:txBody>
                    <a:bodyPr/>
                    <a:lstStyle/>
                    <a:p>
                      <a:r>
                        <a:rPr lang="en-US" sz="1400">
                          <a:hlinkClick r:id="rId5"/>
                        </a:rPr>
                        <a:t>aka.ms/O365uv</a:t>
                      </a:r>
                      <a:endParaRPr lang="en-US" sz="1400"/>
                    </a:p>
                  </a:txBody>
                  <a:tcPr marL="0" marR="0" marT="0" marB="0">
                    <a:noFill/>
                  </a:tcPr>
                </a:tc>
                <a:extLst>
                  <a:ext uri="{0D108BD9-81ED-4DB2-BD59-A6C34878D82A}">
                    <a16:rowId xmlns:a16="http://schemas.microsoft.com/office/drawing/2014/main" val="818358047"/>
                  </a:ext>
                </a:extLst>
              </a:tr>
              <a:tr h="268927">
                <a:tc>
                  <a:txBody>
                    <a:bodyPr/>
                    <a:lstStyle/>
                    <a:p>
                      <a:r>
                        <a:rPr kumimoji="0" lang="en-US" sz="1400" u="none" strike="noStrike" kern="1200" cap="none" spc="0" normalizeH="0" baseline="0" noProof="0">
                          <a:ln>
                            <a:noFill/>
                          </a:ln>
                          <a:effectLst/>
                          <a:uLnTx/>
                          <a:uFillTx/>
                        </a:rPr>
                        <a:t>FastTrack</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6"/>
                        </a:rPr>
                        <a:t>fasttrack.microsoft.com/office</a:t>
                      </a:r>
                      <a:endParaRPr lang="en-US" sz="1400"/>
                    </a:p>
                  </a:txBody>
                  <a:tcPr marL="0" marR="0" marT="0" marB="0">
                    <a:noFill/>
                  </a:tcPr>
                </a:tc>
                <a:extLst>
                  <a:ext uri="{0D108BD9-81ED-4DB2-BD59-A6C34878D82A}">
                    <a16:rowId xmlns:a16="http://schemas.microsoft.com/office/drawing/2014/main" val="1190796382"/>
                  </a:ext>
                </a:extLst>
              </a:tr>
              <a:tr h="268927">
                <a:tc>
                  <a:txBody>
                    <a:bodyPr/>
                    <a:lstStyle/>
                    <a:p>
                      <a:r>
                        <a:rPr lang="en-US" sz="1400"/>
                        <a:t>Microsoft Graph</a:t>
                      </a:r>
                    </a:p>
                  </a:txBody>
                  <a:tcPr marL="0" marR="0" marT="0" marB="0">
                    <a:noFill/>
                  </a:tcPr>
                </a:tc>
                <a:tc>
                  <a:txBody>
                    <a:bodyPr/>
                    <a:lstStyle/>
                    <a:p>
                      <a:r>
                        <a:rPr lang="en-US" sz="1400">
                          <a:hlinkClick r:id="rId7"/>
                        </a:rPr>
                        <a:t>aka.ms/O365GGraph</a:t>
                      </a:r>
                      <a:r>
                        <a:rPr lang="en-US" sz="1400"/>
                        <a:t> </a:t>
                      </a:r>
                    </a:p>
                  </a:txBody>
                  <a:tcPr marL="0" marR="0" marT="0" marB="0">
                    <a:noFill/>
                  </a:tcPr>
                </a:tc>
                <a:extLst>
                  <a:ext uri="{0D108BD9-81ED-4DB2-BD59-A6C34878D82A}">
                    <a16:rowId xmlns:a16="http://schemas.microsoft.com/office/drawing/2014/main" val="3226689949"/>
                  </a:ext>
                </a:extLst>
              </a:tr>
              <a:tr h="268927">
                <a:tc>
                  <a:txBody>
                    <a:bodyPr/>
                    <a:lstStyle/>
                    <a:p>
                      <a:r>
                        <a:rPr kumimoji="0" lang="en-US" sz="1400" u="none" strike="noStrike" kern="1200" cap="none" spc="0" normalizeH="0" baseline="0" noProof="0" dirty="0">
                          <a:ln>
                            <a:noFill/>
                          </a:ln>
                          <a:effectLst/>
                          <a:uLnTx/>
                          <a:uFillTx/>
                        </a:rPr>
                        <a:t>Roadmap</a:t>
                      </a:r>
                      <a:endParaRPr lang="en-US" sz="1400" dirty="0"/>
                    </a:p>
                  </a:txBody>
                  <a:tcPr marL="0" marR="0" marT="0" marB="0">
                    <a:noFill/>
                  </a:tcPr>
                </a:tc>
                <a:tc>
                  <a:txBody>
                    <a:bodyPr/>
                    <a:lstStyle/>
                    <a:p>
                      <a:r>
                        <a:rPr kumimoji="0" lang="en-US" sz="1400" u="none" strike="noStrike" kern="1200" cap="none" spc="0" normalizeH="0" baseline="0" noProof="0" dirty="0">
                          <a:ln>
                            <a:noFill/>
                          </a:ln>
                          <a:effectLst/>
                          <a:uLnTx/>
                          <a:uFillTx/>
                          <a:hlinkClick r:id="rId8"/>
                        </a:rPr>
                        <a:t>office.com/roadmap</a:t>
                      </a:r>
                      <a:endParaRPr lang="en-US" sz="1400" dirty="0"/>
                    </a:p>
                  </a:txBody>
                  <a:tcPr marL="0" marR="0" marT="0" marB="0">
                    <a:noFill/>
                  </a:tcPr>
                </a:tc>
                <a:extLst>
                  <a:ext uri="{0D108BD9-81ED-4DB2-BD59-A6C34878D82A}">
                    <a16:rowId xmlns:a16="http://schemas.microsoft.com/office/drawing/2014/main" val="787322351"/>
                  </a:ext>
                </a:extLst>
              </a:tr>
              <a:tr h="268927">
                <a:tc>
                  <a:txBody>
                    <a:bodyPr/>
                    <a:lstStyle/>
                    <a:p>
                      <a:r>
                        <a:rPr lang="en-US" sz="1400" dirty="0"/>
                        <a:t>Governance Toolkit</a:t>
                      </a:r>
                    </a:p>
                  </a:txBody>
                  <a:tcPr marL="0" marR="0" marT="0" marB="0">
                    <a:noFill/>
                  </a:tcPr>
                </a:tc>
                <a:tc>
                  <a:txBody>
                    <a:bodyPr/>
                    <a:lstStyle/>
                    <a:p>
                      <a:r>
                        <a:rPr lang="en-US" sz="1400" dirty="0">
                          <a:hlinkClick r:id="rId9"/>
                        </a:rPr>
                        <a:t>github.com/</a:t>
                      </a:r>
                      <a:r>
                        <a:rPr lang="en-US" sz="1400" dirty="0" err="1">
                          <a:hlinkClick r:id="rId9"/>
                        </a:rPr>
                        <a:t>martinagrom</a:t>
                      </a:r>
                      <a:endParaRPr lang="en-US" sz="1400" dirty="0"/>
                    </a:p>
                  </a:txBody>
                  <a:tcPr marL="0" marR="0" marT="0" marB="0">
                    <a:noFill/>
                  </a:tcPr>
                </a:tc>
                <a:extLst>
                  <a:ext uri="{0D108BD9-81ED-4DB2-BD59-A6C34878D82A}">
                    <a16:rowId xmlns:a16="http://schemas.microsoft.com/office/drawing/2014/main" val="1032689773"/>
                  </a:ext>
                </a:extLst>
              </a:tr>
            </a:tbl>
          </a:graphicData>
        </a:graphic>
      </p:graphicFrame>
      <p:sp>
        <p:nvSpPr>
          <p:cNvPr id="12" name="Rectangle 11">
            <a:extLst>
              <a:ext uri="{FF2B5EF4-FFF2-40B4-BE49-F238E27FC236}">
                <a16:creationId xmlns:a16="http://schemas.microsoft.com/office/drawing/2014/main" id="{128BB2E8-5E32-490E-B337-A99581728A36}"/>
              </a:ext>
            </a:extLst>
          </p:cNvPr>
          <p:cNvSpPr/>
          <p:nvPr/>
        </p:nvSpPr>
        <p:spPr>
          <a:xfrm>
            <a:off x="590879" y="4631709"/>
            <a:ext cx="7846592" cy="271549"/>
          </a:xfrm>
          <a:prstGeom prst="rect">
            <a:avLst/>
          </a:prstGeom>
        </p:spPr>
        <p:txBody>
          <a:bodyPr wrap="square" lIns="0" tIns="0" rIns="0" bIns="0" anchor="t" anchorCtr="0">
            <a:spAutoFit/>
          </a:bodyPr>
          <a:lstStyle/>
          <a:p>
            <a:pPr>
              <a:lnSpc>
                <a:spcPct val="90000"/>
              </a:lnSpc>
              <a:spcAft>
                <a:spcPts val="1765"/>
              </a:spcAft>
              <a:defRPr/>
            </a:pPr>
            <a:r>
              <a:rPr lang="en-US" sz="1961" spc="-29" dirty="0">
                <a:solidFill>
                  <a:srgbClr val="161616"/>
                </a:solidFill>
                <a:cs typeface="Bodoni Std Bold Italic"/>
              </a:rPr>
              <a:t>Thank you!</a:t>
            </a:r>
          </a:p>
        </p:txBody>
      </p:sp>
      <p:sp>
        <p:nvSpPr>
          <p:cNvPr id="14" name="TextBox 15">
            <a:extLst>
              <a:ext uri="{FF2B5EF4-FFF2-40B4-BE49-F238E27FC236}">
                <a16:creationId xmlns:a16="http://schemas.microsoft.com/office/drawing/2014/main" id="{E7F4D443-6699-4F18-9E60-489475301CB2}"/>
              </a:ext>
            </a:extLst>
          </p:cNvPr>
          <p:cNvSpPr txBox="1"/>
          <p:nvPr/>
        </p:nvSpPr>
        <p:spPr>
          <a:xfrm>
            <a:off x="576698" y="5041728"/>
            <a:ext cx="3937477" cy="769441"/>
          </a:xfrm>
          <a:prstGeom prst="rect">
            <a:avLst/>
          </a:prstGeom>
          <a:noFill/>
        </p:spPr>
        <p:txBody>
          <a:bodyPr wrap="square" l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gradFill>
                  <a:gsLst>
                    <a:gs pos="91000">
                      <a:schemeClr val="tx1"/>
                    </a:gs>
                    <a:gs pos="0">
                      <a:schemeClr val="tx1"/>
                    </a:gs>
                  </a:gsLst>
                  <a:lin ang="5400000" scaled="0"/>
                </a:gradFill>
                <a:cs typeface="Segoe UI" panose="020B0502040204020203" pitchFamily="34" charset="0"/>
              </a:rPr>
              <a:t>Mike McLean</a:t>
            </a:r>
          </a:p>
          <a:p>
            <a:r>
              <a:rPr lang="en-US" sz="1200" dirty="0">
                <a:gradFill>
                  <a:gsLst>
                    <a:gs pos="91000">
                      <a:schemeClr val="tx1"/>
                    </a:gs>
                    <a:gs pos="0">
                      <a:schemeClr val="tx1"/>
                    </a:gs>
                  </a:gsLst>
                  <a:lin ang="5400000" scaled="0"/>
                </a:gradFill>
                <a:cs typeface="Segoe UI" panose="020B0502040204020203" pitchFamily="34" charset="0"/>
              </a:rPr>
              <a:t>Microsoft</a:t>
            </a:r>
          </a:p>
          <a:p>
            <a:r>
              <a:rPr lang="en-US" sz="1200" dirty="0">
                <a:gradFill>
                  <a:gsLst>
                    <a:gs pos="91000">
                      <a:schemeClr val="tx1"/>
                    </a:gs>
                    <a:gs pos="0">
                      <a:schemeClr val="tx1"/>
                    </a:gs>
                  </a:gsLst>
                  <a:lin ang="5400000" scaled="0"/>
                </a:gradFill>
                <a:cs typeface="Segoe UI" panose="020B0502040204020203" pitchFamily="34" charset="0"/>
              </a:rPr>
              <a:t>@</a:t>
            </a:r>
            <a:r>
              <a:rPr lang="en-US" sz="1200" dirty="0" err="1">
                <a:gradFill>
                  <a:gsLst>
                    <a:gs pos="91000">
                      <a:schemeClr val="tx1"/>
                    </a:gs>
                    <a:gs pos="0">
                      <a:schemeClr val="tx1"/>
                    </a:gs>
                  </a:gsLst>
                  <a:lin ang="5400000" scaled="0"/>
                </a:gradFill>
                <a:cs typeface="Segoe UI" panose="020B0502040204020203" pitchFamily="34" charset="0"/>
              </a:rPr>
              <a:t>mikemcleanlive</a:t>
            </a:r>
            <a:r>
              <a:rPr lang="en-US" sz="1200" dirty="0">
                <a:gradFill>
                  <a:gsLst>
                    <a:gs pos="91000">
                      <a:schemeClr val="tx1"/>
                    </a:gs>
                    <a:gs pos="0">
                      <a:schemeClr val="tx1"/>
                    </a:gs>
                  </a:gsLst>
                  <a:lin ang="5400000" scaled="0"/>
                </a:gradFill>
                <a:cs typeface="Segoe UI" panose="020B0502040204020203" pitchFamily="34" charset="0"/>
              </a:rPr>
              <a:t> | </a:t>
            </a:r>
            <a:r>
              <a:rPr lang="en-US" sz="1200" dirty="0"/>
              <a:t>#BRK162</a:t>
            </a:r>
            <a:endParaRPr lang="en-US" sz="1200" dirty="0">
              <a:gradFill>
                <a:gsLst>
                  <a:gs pos="91000">
                    <a:schemeClr val="tx1"/>
                  </a:gs>
                  <a:gs pos="0">
                    <a:schemeClr val="tx1"/>
                  </a:gs>
                </a:gsLst>
                <a:lin ang="5400000" scaled="0"/>
              </a:gradFill>
              <a:cs typeface="Segoe UI" panose="020B0502040204020203" pitchFamily="34" charset="0"/>
            </a:endParaRPr>
          </a:p>
        </p:txBody>
      </p:sp>
    </p:spTree>
    <p:extLst>
      <p:ext uri="{BB962C8B-B14F-4D97-AF65-F5344CB8AC3E}">
        <p14:creationId xmlns:p14="http://schemas.microsoft.com/office/powerpoint/2010/main" val="4152082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025650"/>
            <a:ext cx="5511800" cy="1107996"/>
          </a:xfrm>
        </p:spPr>
        <p:txBody>
          <a:bodyPr/>
          <a:lstStyle/>
          <a:p>
            <a:r>
              <a:rPr lang="en-US"/>
              <a:t>What’s new with</a:t>
            </a:r>
            <a:br>
              <a:rPr lang="en-US"/>
            </a:br>
            <a:r>
              <a:rPr lang="en-US"/>
              <a:t>Office 365 Groups?</a:t>
            </a:r>
          </a:p>
        </p:txBody>
      </p:sp>
      <p:pic>
        <p:nvPicPr>
          <p:cNvPr id="7" name="Picture 6">
            <a:extLst>
              <a:ext uri="{FF2B5EF4-FFF2-40B4-BE49-F238E27FC236}">
                <a16:creationId xmlns:a16="http://schemas.microsoft.com/office/drawing/2014/main" id="{32674116-E5AF-40DC-9BFE-0970608F115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368786" y="487"/>
            <a:ext cx="5823214" cy="6857027"/>
          </a:xfrm>
          <a:prstGeom prst="rect">
            <a:avLst/>
          </a:prstGeom>
        </p:spPr>
      </p:pic>
    </p:spTree>
    <p:extLst>
      <p:ext uri="{BB962C8B-B14F-4D97-AF65-F5344CB8AC3E}">
        <p14:creationId xmlns:p14="http://schemas.microsoft.com/office/powerpoint/2010/main" val="1405268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t="13334" b="10712"/>
          <a:stretch/>
        </p:blipFill>
        <p:spPr>
          <a:xfrm>
            <a:off x="0" y="-96969"/>
            <a:ext cx="16011625" cy="7332169"/>
          </a:xfrm>
          <a:prstGeom prst="rect">
            <a:avLst/>
          </a:prstGeom>
        </p:spPr>
      </p:pic>
      <p:sp>
        <p:nvSpPr>
          <p:cNvPr id="27" name="Rectangle 26"/>
          <p:cNvSpPr/>
          <p:nvPr/>
        </p:nvSpPr>
        <p:spPr bwMode="auto">
          <a:xfrm flipH="1">
            <a:off x="0" y="-96969"/>
            <a:ext cx="12192000" cy="7332169"/>
          </a:xfrm>
          <a:prstGeom prst="rect">
            <a:avLst/>
          </a:prstGeom>
          <a:solidFill>
            <a:srgbClr val="FFFFFF">
              <a:alpha val="67059"/>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 name="Title 1"/>
          <p:cNvSpPr>
            <a:spLocks noGrp="1"/>
          </p:cNvSpPr>
          <p:nvPr>
            <p:ph type="title" idx="4294967295"/>
          </p:nvPr>
        </p:nvSpPr>
        <p:spPr>
          <a:xfrm>
            <a:off x="457200" y="2944882"/>
            <a:ext cx="4960234" cy="830420"/>
          </a:xfrm>
        </p:spPr>
        <p:txBody>
          <a:bodyPr/>
          <a:lstStyle/>
          <a:p>
            <a:r>
              <a:rPr lang="en-US" sz="5996" dirty="0">
                <a:solidFill>
                  <a:srgbClr val="0071B9"/>
                </a:solidFill>
                <a:latin typeface="Segoe UI Semibold" panose="020B0702040204020203" pitchFamily="34" charset="0"/>
                <a:cs typeface="Segoe UI Semibold" panose="020B0702040204020203" pitchFamily="34" charset="0"/>
              </a:rPr>
              <a:t>Thank you</a:t>
            </a:r>
          </a:p>
        </p:txBody>
      </p:sp>
      <p:pic>
        <p:nvPicPr>
          <p:cNvPr id="7" name="Picture 6">
            <a:extLst>
              <a:ext uri="{FF2B5EF4-FFF2-40B4-BE49-F238E27FC236}">
                <a16:creationId xmlns:a16="http://schemas.microsoft.com/office/drawing/2014/main" id="{AABCA7CE-5329-468C-B337-F57E188606C6}"/>
              </a:ext>
            </a:extLst>
          </p:cNvPr>
          <p:cNvPicPr>
            <a:picLocks noChangeAspect="1"/>
          </p:cNvPicPr>
          <p:nvPr/>
        </p:nvPicPr>
        <p:blipFill>
          <a:blip r:embed="rId3"/>
          <a:stretch>
            <a:fillRect/>
          </a:stretch>
        </p:blipFill>
        <p:spPr>
          <a:xfrm>
            <a:off x="4724400" y="233955"/>
            <a:ext cx="2743200" cy="867630"/>
          </a:xfrm>
          <a:prstGeom prst="rect">
            <a:avLst/>
          </a:prstGeom>
        </p:spPr>
      </p:pic>
    </p:spTree>
    <p:extLst>
      <p:ext uri="{BB962C8B-B14F-4D97-AF65-F5344CB8AC3E}">
        <p14:creationId xmlns:p14="http://schemas.microsoft.com/office/powerpoint/2010/main" val="4262062583"/>
      </p:ext>
    </p:extLst>
  </p:cSld>
  <p:clrMapOvr>
    <a:masterClrMapping/>
  </p:clrMapOvr>
  <mc:AlternateContent xmlns:mc="http://schemas.openxmlformats.org/markup-compatibility/2006" xmlns:p14="http://schemas.microsoft.com/office/powerpoint/2010/main">
    <mc:Choice Requires="p14">
      <p:transition spd="med" p14:dur="700" advTm="4500">
        <p:fade/>
      </p:transition>
    </mc:Choice>
    <mc:Fallback xmlns="">
      <p:transition spd="med" advTm="4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500"/>
                                  </p:stCondLst>
                                  <p:childTnLst>
                                    <p:animMotion origin="layout" path="M -6.25E-7 -3.7037E-7 L -0.31289 -3.7037E-7 " pathEditMode="relative" rAng="0" ptsTypes="AA">
                                      <p:cBhvr>
                                        <p:cTn id="6" dur="4000" fill="hold"/>
                                        <p:tgtEl>
                                          <p:spTgt spid="13"/>
                                        </p:tgtEl>
                                        <p:attrNameLst>
                                          <p:attrName>ppt_x</p:attrName>
                                          <p:attrName>ppt_y</p:attrName>
                                        </p:attrNameLst>
                                      </p:cBhvr>
                                      <p:rCtr x="-15651" y="0"/>
                                    </p:animMotion>
                                  </p:childTnLst>
                                </p:cTn>
                              </p:par>
                              <p:par>
                                <p:cTn id="7" presetID="10" presetClass="entr" presetSubtype="0" fill="hold" grpId="0" nodeType="withEffect">
                                  <p:stCondLst>
                                    <p:cond delay="1500"/>
                                  </p:stCondLst>
                                  <p:childTnLst>
                                    <p:set>
                                      <p:cBhvr>
                                        <p:cTn id="8" dur="1" fill="hold">
                                          <p:stCondLst>
                                            <p:cond delay="0"/>
                                          </p:stCondLst>
                                        </p:cTn>
                                        <p:tgtEl>
                                          <p:spTgt spid="27"/>
                                        </p:tgtEl>
                                        <p:attrNameLst>
                                          <p:attrName>style.visibility</p:attrName>
                                        </p:attrNameLst>
                                      </p:cBhvr>
                                      <p:to>
                                        <p:strVal val="visible"/>
                                      </p:to>
                                    </p:set>
                                    <p:animEffect transition="in" filter="fade">
                                      <p:cBhvr>
                                        <p:cTn id="9" dur="3000"/>
                                        <p:tgtEl>
                                          <p:spTgt spid="27"/>
                                        </p:tgtEl>
                                      </p:cBhvr>
                                    </p:animEffect>
                                  </p:childTnLst>
                                </p:cTn>
                              </p:par>
                              <p:par>
                                <p:cTn id="10" presetID="10" presetClass="entr" presetSubtype="0" fill="hold" grpId="0" nodeType="withEffect">
                                  <p:stCondLst>
                                    <p:cond delay="40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l="3808" t="13334" r="20048" b="14619"/>
          <a:stretch/>
        </p:blipFill>
        <p:spPr>
          <a:xfrm>
            <a:off x="1" y="-96969"/>
            <a:ext cx="12192000" cy="6954969"/>
          </a:xfrm>
          <a:prstGeom prst="rect">
            <a:avLst/>
          </a:prstGeom>
        </p:spPr>
      </p:pic>
      <p:sp>
        <p:nvSpPr>
          <p:cNvPr id="5" name="Rectangle 4">
            <a:extLst>
              <a:ext uri="{FF2B5EF4-FFF2-40B4-BE49-F238E27FC236}">
                <a16:creationId xmlns:a16="http://schemas.microsoft.com/office/drawing/2014/main" id="{0F9082D5-C4BE-446D-8868-85A40B2732A0}"/>
              </a:ext>
            </a:extLst>
          </p:cNvPr>
          <p:cNvSpPr/>
          <p:nvPr/>
        </p:nvSpPr>
        <p:spPr bwMode="auto">
          <a:xfrm flipH="1">
            <a:off x="0" y="-96969"/>
            <a:ext cx="12192000" cy="6954969"/>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 name="Title 1"/>
          <p:cNvSpPr>
            <a:spLocks noGrp="1"/>
          </p:cNvSpPr>
          <p:nvPr>
            <p:ph type="title" idx="4294967295"/>
          </p:nvPr>
        </p:nvSpPr>
        <p:spPr>
          <a:xfrm>
            <a:off x="457200" y="388780"/>
            <a:ext cx="3581400" cy="664797"/>
          </a:xfrm>
        </p:spPr>
        <p:txBody>
          <a:bodyPr/>
          <a:lstStyle/>
          <a:p>
            <a:r>
              <a:rPr lang="en-US" sz="4800" dirty="0">
                <a:solidFill>
                  <a:srgbClr val="0071B9"/>
                </a:solidFill>
                <a:latin typeface="Segoe UI Semibold" panose="020B0702040204020203" pitchFamily="34" charset="0"/>
                <a:cs typeface="Segoe UI Semibold" panose="020B0702040204020203" pitchFamily="34" charset="0"/>
              </a:rPr>
              <a:t>Thank you</a:t>
            </a:r>
          </a:p>
        </p:txBody>
      </p:sp>
      <p:sp>
        <p:nvSpPr>
          <p:cNvPr id="6" name="Title 1">
            <a:extLst>
              <a:ext uri="{FF2B5EF4-FFF2-40B4-BE49-F238E27FC236}">
                <a16:creationId xmlns:a16="http://schemas.microsoft.com/office/drawing/2014/main" id="{A6E9EF08-C12F-45DA-8D05-EE654F6ECD01}"/>
              </a:ext>
            </a:extLst>
          </p:cNvPr>
          <p:cNvSpPr txBox="1">
            <a:spLocks/>
          </p:cNvSpPr>
          <p:nvPr/>
        </p:nvSpPr>
        <p:spPr>
          <a:xfrm>
            <a:off x="8382000" y="388780"/>
            <a:ext cx="3352800" cy="664797"/>
          </a:xfrm>
          <a:prstGeom prst="rect">
            <a:avLst/>
          </a:prstGeom>
        </p:spPr>
        <p:txBody>
          <a:bodyPr vert="horz" wrap="square" lIns="0" tIns="0" rIns="0" bIns="0" rtlCol="0" anchor="t">
            <a:spAutoFit/>
          </a:bodyPr>
          <a:lstStyle>
            <a:lvl1pPr algn="l" defTabSz="932742" rtl="0" eaLnBrk="1" latinLnBrk="0" hangingPunct="1">
              <a:lnSpc>
                <a:spcPct val="90000"/>
              </a:lnSpc>
              <a:spcBef>
                <a:spcPct val="0"/>
              </a:spcBef>
              <a:buNone/>
              <a:defRPr lang="en-US" sz="3200" b="0" kern="1200" cap="none" spc="-102" baseline="0" dirty="0" smtClean="0">
                <a:ln w="3175">
                  <a:noFill/>
                </a:ln>
                <a:gradFill>
                  <a:gsLst>
                    <a:gs pos="1250">
                      <a:schemeClr val="tx2"/>
                    </a:gs>
                    <a:gs pos="100000">
                      <a:schemeClr val="tx2"/>
                    </a:gs>
                  </a:gsLst>
                  <a:lin ang="5400000" scaled="0"/>
                </a:gradFill>
                <a:effectLst/>
                <a:latin typeface="+mj-lt"/>
                <a:ea typeface="+mn-ea"/>
                <a:cs typeface="Segoe UI" pitchFamily="34" charset="0"/>
              </a:defRPr>
            </a:lvl1pPr>
          </a:lstStyle>
          <a:p>
            <a:pPr marL="0" marR="0" lvl="0" indent="0" algn="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solidFill>
                  <a:srgbClr val="0071B9"/>
                </a:solidFill>
                <a:effectLst/>
                <a:uLnTx/>
                <a:uFillTx/>
                <a:latin typeface="Segoe UI Semibold" panose="020B0702040204020203" pitchFamily="34" charset="0"/>
                <a:ea typeface="+mn-ea"/>
                <a:cs typeface="Segoe UI Semibold" panose="020B0702040204020203" pitchFamily="34" charset="0"/>
              </a:rPr>
              <a:t>Questions</a:t>
            </a:r>
          </a:p>
        </p:txBody>
      </p:sp>
      <p:graphicFrame>
        <p:nvGraphicFramePr>
          <p:cNvPr id="3" name="Table 3">
            <a:extLst>
              <a:ext uri="{FF2B5EF4-FFF2-40B4-BE49-F238E27FC236}">
                <a16:creationId xmlns:a16="http://schemas.microsoft.com/office/drawing/2014/main" id="{A97B5250-19FD-415F-8B58-E43DCB8BDBF0}"/>
              </a:ext>
            </a:extLst>
          </p:cNvPr>
          <p:cNvGraphicFramePr>
            <a:graphicFrameLocks noGrp="1"/>
          </p:cNvGraphicFramePr>
          <p:nvPr>
            <p:extLst>
              <p:ext uri="{D42A27DB-BD31-4B8C-83A1-F6EECF244321}">
                <p14:modId xmlns:p14="http://schemas.microsoft.com/office/powerpoint/2010/main" val="2791138473"/>
              </p:ext>
            </p:extLst>
          </p:nvPr>
        </p:nvGraphicFramePr>
        <p:xfrm>
          <a:off x="457200" y="2389865"/>
          <a:ext cx="11277600" cy="2987040"/>
        </p:xfrm>
        <a:graphic>
          <a:graphicData uri="http://schemas.openxmlformats.org/drawingml/2006/table">
            <a:tbl>
              <a:tblPr bandRow="1">
                <a:tableStyleId>{3B4B98B0-60AC-42C2-AFA5-B58CD77FA1E5}</a:tableStyleId>
              </a:tblPr>
              <a:tblGrid>
                <a:gridCol w="4953000">
                  <a:extLst>
                    <a:ext uri="{9D8B030D-6E8A-4147-A177-3AD203B41FA5}">
                      <a16:colId xmlns:a16="http://schemas.microsoft.com/office/drawing/2014/main" val="1156708157"/>
                    </a:ext>
                  </a:extLst>
                </a:gridCol>
                <a:gridCol w="6324600">
                  <a:extLst>
                    <a:ext uri="{9D8B030D-6E8A-4147-A177-3AD203B41FA5}">
                      <a16:colId xmlns:a16="http://schemas.microsoft.com/office/drawing/2014/main" val="1777635897"/>
                    </a:ext>
                  </a:extLst>
                </a:gridCol>
              </a:tblGrid>
              <a:tr h="370840">
                <a:tc>
                  <a:txBody>
                    <a:bodyPr/>
                    <a:lstStyle/>
                    <a:p>
                      <a:r>
                        <a:rPr lang="en-US" sz="1600" dirty="0"/>
                        <a:t>aka.ms/O365g</a:t>
                      </a:r>
                    </a:p>
                  </a:txBody>
                  <a:tcPr marT="91440" marB="91440"/>
                </a:tc>
                <a:tc>
                  <a:txBody>
                    <a:bodyPr/>
                    <a:lstStyle/>
                    <a:p>
                      <a:r>
                        <a:rPr lang="en-US" sz="1600" dirty="0"/>
                        <a:t>Documentation</a:t>
                      </a:r>
                    </a:p>
                  </a:txBody>
                  <a:tcPr marT="91440" marB="91440"/>
                </a:tc>
                <a:extLst>
                  <a:ext uri="{0D108BD9-81ED-4DB2-BD59-A6C34878D82A}">
                    <a16:rowId xmlns:a16="http://schemas.microsoft.com/office/drawing/2014/main" val="1246202406"/>
                  </a:ext>
                </a:extLst>
              </a:tr>
              <a:tr h="370840">
                <a:tc>
                  <a:txBody>
                    <a:bodyPr/>
                    <a:lstStyle/>
                    <a:p>
                      <a:r>
                        <a:rPr lang="en-US" sz="1600" dirty="0"/>
                        <a:t>aka.ms/O365ng</a:t>
                      </a:r>
                    </a:p>
                  </a:txBody>
                  <a:tcPr marT="91440" marB="91440"/>
                </a:tc>
                <a:tc>
                  <a:txBody>
                    <a:bodyPr/>
                    <a:lstStyle/>
                    <a:p>
                      <a:r>
                        <a:rPr lang="en-US" sz="1600" dirty="0"/>
                        <a:t>Questions</a:t>
                      </a:r>
                    </a:p>
                  </a:txBody>
                  <a:tcPr marT="91440" marB="91440"/>
                </a:tc>
                <a:extLst>
                  <a:ext uri="{0D108BD9-81ED-4DB2-BD59-A6C34878D82A}">
                    <a16:rowId xmlns:a16="http://schemas.microsoft.com/office/drawing/2014/main" val="2006038116"/>
                  </a:ext>
                </a:extLst>
              </a:tr>
              <a:tr h="370840">
                <a:tc>
                  <a:txBody>
                    <a:bodyPr/>
                    <a:lstStyle/>
                    <a:p>
                      <a:r>
                        <a:rPr lang="en-US" sz="1600" dirty="0"/>
                        <a:t>aka.ms/O365uv</a:t>
                      </a:r>
                    </a:p>
                  </a:txBody>
                  <a:tcPr marT="91440" marB="91440"/>
                </a:tc>
                <a:tc>
                  <a:txBody>
                    <a:bodyPr/>
                    <a:lstStyle/>
                    <a:p>
                      <a:r>
                        <a:rPr lang="en-US" sz="1600" dirty="0"/>
                        <a:t>O365 Groups User Voice</a:t>
                      </a:r>
                    </a:p>
                  </a:txBody>
                  <a:tcPr marT="91440" marB="91440"/>
                </a:tc>
                <a:extLst>
                  <a:ext uri="{0D108BD9-81ED-4DB2-BD59-A6C34878D82A}">
                    <a16:rowId xmlns:a16="http://schemas.microsoft.com/office/drawing/2014/main" val="1889603292"/>
                  </a:ext>
                </a:extLst>
              </a:tr>
              <a:tr h="370840">
                <a:tc>
                  <a:txBody>
                    <a:bodyPr/>
                    <a:lstStyle/>
                    <a:p>
                      <a:r>
                        <a:rPr lang="en-US" sz="1600" dirty="0"/>
                        <a:t>fasttrack.microsoft.com/office</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t>FastTrack Deployments</a:t>
                      </a:r>
                      <a:endParaRPr lang="en-US" sz="1600" kern="0" dirty="0">
                        <a:gradFill>
                          <a:gsLst>
                            <a:gs pos="45161">
                              <a:srgbClr val="1A1A1A"/>
                            </a:gs>
                            <a:gs pos="36000">
                              <a:srgbClr val="1A1A1A"/>
                            </a:gs>
                          </a:gsLst>
                          <a:lin ang="5400000" scaled="0"/>
                        </a:gradFill>
                      </a:endParaRPr>
                    </a:p>
                  </a:txBody>
                  <a:tcPr marT="91440" marB="91440"/>
                </a:tc>
                <a:extLst>
                  <a:ext uri="{0D108BD9-81ED-4DB2-BD59-A6C34878D82A}">
                    <a16:rowId xmlns:a16="http://schemas.microsoft.com/office/drawing/2014/main" val="155285751"/>
                  </a:ext>
                </a:extLst>
              </a:tr>
              <a:tr h="370840">
                <a:tc>
                  <a:txBody>
                    <a:bodyPr/>
                    <a:lstStyle/>
                    <a:p>
                      <a:r>
                        <a:rPr lang="en-US" sz="1600" dirty="0"/>
                        <a:t>aka.ms/O365GGraph</a:t>
                      </a:r>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gradFill>
                            <a:gsLst>
                              <a:gs pos="45161">
                                <a:srgbClr val="1A1A1A"/>
                              </a:gs>
                              <a:gs pos="36000">
                                <a:srgbClr val="1A1A1A"/>
                              </a:gs>
                            </a:gsLst>
                            <a:lin ang="5400000" scaled="0"/>
                          </a:gradFill>
                        </a:rPr>
                        <a:t>Microsoft Graph</a:t>
                      </a:r>
                    </a:p>
                  </a:txBody>
                  <a:tcPr marT="91440" marB="91440"/>
                </a:tc>
                <a:extLst>
                  <a:ext uri="{0D108BD9-81ED-4DB2-BD59-A6C34878D82A}">
                    <a16:rowId xmlns:a16="http://schemas.microsoft.com/office/drawing/2014/main" val="3176227913"/>
                  </a:ext>
                </a:extLst>
              </a:tr>
              <a:tr h="370840">
                <a:tc>
                  <a:txBody>
                    <a:bodyPr/>
                    <a:lstStyle/>
                    <a:p>
                      <a:r>
                        <a:rPr lang="en-US" sz="1600" dirty="0"/>
                        <a:t>office.com/roadmap</a:t>
                      </a:r>
                    </a:p>
                  </a:txBody>
                  <a:tcPr marT="91440" marB="91440"/>
                </a:tc>
                <a:tc>
                  <a:txBody>
                    <a:bodyPr/>
                    <a:lstStyle/>
                    <a:p>
                      <a:r>
                        <a:rPr lang="en-US" sz="1600" dirty="0"/>
                        <a:t>Roadmap</a:t>
                      </a:r>
                    </a:p>
                  </a:txBody>
                  <a:tcPr marT="91440" marB="91440"/>
                </a:tc>
                <a:extLst>
                  <a:ext uri="{0D108BD9-81ED-4DB2-BD59-A6C34878D82A}">
                    <a16:rowId xmlns:a16="http://schemas.microsoft.com/office/drawing/2014/main" val="1734551689"/>
                  </a:ext>
                </a:extLst>
              </a:tr>
              <a:tr h="370840">
                <a:tc>
                  <a:txBody>
                    <a:bodyPr/>
                    <a:lstStyle/>
                    <a:p>
                      <a:r>
                        <a:rPr lang="en-US" sz="1600" dirty="0"/>
                        <a:t>github.com/</a:t>
                      </a:r>
                      <a:r>
                        <a:rPr lang="en-US" sz="1600" dirty="0" err="1"/>
                        <a:t>martinagrom</a:t>
                      </a:r>
                      <a:endParaRPr lang="en-US" sz="1600" dirty="0"/>
                    </a:p>
                  </a:txBody>
                  <a:tcPr marT="91440" marB="91440"/>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kern="0" dirty="0">
                          <a:gradFill>
                            <a:gsLst>
                              <a:gs pos="45161">
                                <a:srgbClr val="1A1A1A"/>
                              </a:gs>
                              <a:gs pos="36000">
                                <a:srgbClr val="1A1A1A"/>
                              </a:gs>
                            </a:gsLst>
                            <a:lin ang="5400000" scaled="0"/>
                          </a:gradFill>
                          <a:latin typeface="+mn-lt"/>
                        </a:rPr>
                        <a:t>Governance Toolkit</a:t>
                      </a:r>
                    </a:p>
                  </a:txBody>
                  <a:tcPr marT="91440" marB="91440"/>
                </a:tc>
                <a:extLst>
                  <a:ext uri="{0D108BD9-81ED-4DB2-BD59-A6C34878D82A}">
                    <a16:rowId xmlns:a16="http://schemas.microsoft.com/office/drawing/2014/main" val="646024836"/>
                  </a:ext>
                </a:extLst>
              </a:tr>
            </a:tbl>
          </a:graphicData>
        </a:graphic>
      </p:graphicFrame>
      <p:pic>
        <p:nvPicPr>
          <p:cNvPr id="14" name="Picture 13">
            <a:extLst>
              <a:ext uri="{FF2B5EF4-FFF2-40B4-BE49-F238E27FC236}">
                <a16:creationId xmlns:a16="http://schemas.microsoft.com/office/drawing/2014/main" id="{06A145E5-CDBB-4FBE-8A95-816D2991AE73}"/>
              </a:ext>
            </a:extLst>
          </p:cNvPr>
          <p:cNvPicPr>
            <a:picLocks noChangeAspect="1"/>
          </p:cNvPicPr>
          <p:nvPr/>
        </p:nvPicPr>
        <p:blipFill>
          <a:blip r:embed="rId3"/>
          <a:stretch>
            <a:fillRect/>
          </a:stretch>
        </p:blipFill>
        <p:spPr>
          <a:xfrm>
            <a:off x="4724400" y="233955"/>
            <a:ext cx="2743200" cy="867630"/>
          </a:xfrm>
          <a:prstGeom prst="rect">
            <a:avLst/>
          </a:prstGeom>
        </p:spPr>
      </p:pic>
      <p:graphicFrame>
        <p:nvGraphicFramePr>
          <p:cNvPr id="25" name="Table 25">
            <a:extLst>
              <a:ext uri="{FF2B5EF4-FFF2-40B4-BE49-F238E27FC236}">
                <a16:creationId xmlns:a16="http://schemas.microsoft.com/office/drawing/2014/main" id="{8E17BEF0-4F87-483E-B161-19FB9B41923B}"/>
              </a:ext>
            </a:extLst>
          </p:cNvPr>
          <p:cNvGraphicFramePr>
            <a:graphicFrameLocks noGrp="1"/>
          </p:cNvGraphicFramePr>
          <p:nvPr>
            <p:extLst>
              <p:ext uri="{D42A27DB-BD31-4B8C-83A1-F6EECF244321}">
                <p14:modId xmlns:p14="http://schemas.microsoft.com/office/powerpoint/2010/main" val="741698516"/>
              </p:ext>
            </p:extLst>
          </p:nvPr>
        </p:nvGraphicFramePr>
        <p:xfrm>
          <a:off x="457200" y="1536301"/>
          <a:ext cx="11277600" cy="370840"/>
        </p:xfrm>
        <a:graphic>
          <a:graphicData uri="http://schemas.openxmlformats.org/drawingml/2006/table">
            <a:tbl>
              <a:tblPr bandRow="1">
                <a:tableStyleId>{125E5076-3810-47DD-B79F-674D7AD40C01}</a:tableStyleId>
              </a:tblPr>
              <a:tblGrid>
                <a:gridCol w="7072685">
                  <a:extLst>
                    <a:ext uri="{9D8B030D-6E8A-4147-A177-3AD203B41FA5}">
                      <a16:colId xmlns:a16="http://schemas.microsoft.com/office/drawing/2014/main" val="3011768981"/>
                    </a:ext>
                  </a:extLst>
                </a:gridCol>
                <a:gridCol w="4204915">
                  <a:extLst>
                    <a:ext uri="{9D8B030D-6E8A-4147-A177-3AD203B41FA5}">
                      <a16:colId xmlns:a16="http://schemas.microsoft.com/office/drawing/2014/main" val="573041399"/>
                    </a:ext>
                  </a:extLst>
                </a:gridCol>
              </a:tblGrid>
              <a:tr h="370840">
                <a:tc>
                  <a:txBody>
                    <a:bodyPr/>
                    <a:lstStyle/>
                    <a:p>
                      <a:pPr marL="0" algn="l" defTabSz="932742" rtl="0" eaLnBrk="1" latinLnBrk="0" hangingPunct="1"/>
                      <a:r>
                        <a:rPr lang="en-US" sz="1600" kern="1200" dirty="0"/>
                        <a:t>Create a plan to enable O365 Groups self-service with governance          |</a:t>
                      </a:r>
                      <a:endParaRPr lang="en-US" sz="1600" kern="1200" dirty="0">
                        <a:solidFill>
                          <a:schemeClr val="tx1"/>
                        </a:solidFill>
                        <a:latin typeface="+mn-lt"/>
                        <a:ea typeface="+mn-ea"/>
                        <a:cs typeface="+mn-cs"/>
                      </a:endParaRPr>
                    </a:p>
                  </a:txBody>
                  <a:tcPr>
                    <a:solidFill>
                      <a:srgbClr val="0071B9">
                        <a:alpha val="74902"/>
                      </a:srgbClr>
                    </a:solidFill>
                  </a:tcPr>
                </a:tc>
                <a:tc>
                  <a:txBody>
                    <a:bodyPr/>
                    <a:lstStyle/>
                    <a:p>
                      <a:pPr marL="0" algn="l" defTabSz="932742" rtl="0" eaLnBrk="1" latinLnBrk="0" hangingPunct="1"/>
                      <a:r>
                        <a:rPr lang="en-US" sz="1600" kern="1200" dirty="0"/>
                        <a:t>Drive teamwork with FastTrack resources</a:t>
                      </a:r>
                      <a:endParaRPr lang="en-US" sz="1600" kern="1200" dirty="0">
                        <a:solidFill>
                          <a:schemeClr val="tx1"/>
                        </a:solidFill>
                        <a:latin typeface="+mn-lt"/>
                        <a:ea typeface="+mn-ea"/>
                        <a:cs typeface="+mn-cs"/>
                      </a:endParaRPr>
                    </a:p>
                  </a:txBody>
                  <a:tcPr>
                    <a:solidFill>
                      <a:srgbClr val="0071B9">
                        <a:alpha val="74902"/>
                      </a:srgbClr>
                    </a:solidFill>
                  </a:tcPr>
                </a:tc>
                <a:extLst>
                  <a:ext uri="{0D108BD9-81ED-4DB2-BD59-A6C34878D82A}">
                    <a16:rowId xmlns:a16="http://schemas.microsoft.com/office/drawing/2014/main" val="1377360353"/>
                  </a:ext>
                </a:extLst>
              </a:tr>
            </a:tbl>
          </a:graphicData>
        </a:graphic>
      </p:graphicFrame>
      <p:sp>
        <p:nvSpPr>
          <p:cNvPr id="28" name="Rectangle 27">
            <a:extLst>
              <a:ext uri="{FF2B5EF4-FFF2-40B4-BE49-F238E27FC236}">
                <a16:creationId xmlns:a16="http://schemas.microsoft.com/office/drawing/2014/main" id="{CAB85DD7-16C9-4525-89EB-0176D991352C}"/>
              </a:ext>
            </a:extLst>
          </p:cNvPr>
          <p:cNvSpPr/>
          <p:nvPr/>
        </p:nvSpPr>
        <p:spPr bwMode="auto">
          <a:xfrm>
            <a:off x="1840319" y="-988277"/>
            <a:ext cx="8001000" cy="757130"/>
          </a:xfrm>
          <a:prstGeom prst="rect">
            <a:avLst/>
          </a:prstGeom>
          <a:solidFill>
            <a:srgbClr val="FFFF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Resources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Try to stick as closely as possible to this list of resources, but delete or modify rows where necessary.</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If you have a </a:t>
            </a:r>
            <a:r>
              <a:rPr kumimoji="0" lang="en-US" sz="1200" b="0" i="1"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lot</a:t>
            </a: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 of resources, create a resource page and point to it with aka.ms/SPC19/Sessions/&lt;Session Code&gt;.</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a:ea typeface="Segoe UI" pitchFamily="34" charset="0"/>
                <a:cs typeface="Segoe UI" pitchFamily="34" charset="0"/>
              </a:rPr>
              <a:t>PMMs own getting the resources online with AKAs.</a:t>
            </a:r>
          </a:p>
        </p:txBody>
      </p:sp>
      <p:sp>
        <p:nvSpPr>
          <p:cNvPr id="15" name="TextBox 15">
            <a:extLst>
              <a:ext uri="{FF2B5EF4-FFF2-40B4-BE49-F238E27FC236}">
                <a16:creationId xmlns:a16="http://schemas.microsoft.com/office/drawing/2014/main" id="{74476977-DB50-41E1-B0AA-1C7AA7BACD77}"/>
              </a:ext>
            </a:extLst>
          </p:cNvPr>
          <p:cNvSpPr txBox="1"/>
          <p:nvPr/>
        </p:nvSpPr>
        <p:spPr>
          <a:xfrm>
            <a:off x="457200" y="5511083"/>
            <a:ext cx="3937477" cy="769441"/>
          </a:xfrm>
          <a:prstGeom prst="rect">
            <a:avLst/>
          </a:prstGeom>
          <a:noFill/>
        </p:spPr>
        <p:txBody>
          <a:bodyPr wrap="square" l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dirty="0">
                <a:gradFill>
                  <a:gsLst>
                    <a:gs pos="91000">
                      <a:schemeClr val="tx1"/>
                    </a:gs>
                    <a:gs pos="0">
                      <a:schemeClr val="tx1"/>
                    </a:gs>
                  </a:gsLst>
                  <a:lin ang="5400000" scaled="0"/>
                </a:gradFill>
                <a:cs typeface="Segoe UI" panose="020B0502040204020203" pitchFamily="34" charset="0"/>
              </a:rPr>
              <a:t>Mike McLean</a:t>
            </a:r>
          </a:p>
          <a:p>
            <a:r>
              <a:rPr lang="en-US" sz="1200" dirty="0">
                <a:gradFill>
                  <a:gsLst>
                    <a:gs pos="91000">
                      <a:schemeClr val="tx1"/>
                    </a:gs>
                    <a:gs pos="0">
                      <a:schemeClr val="tx1"/>
                    </a:gs>
                  </a:gsLst>
                  <a:lin ang="5400000" scaled="0"/>
                </a:gradFill>
                <a:cs typeface="Segoe UI" panose="020B0502040204020203" pitchFamily="34" charset="0"/>
              </a:rPr>
              <a:t>Microsoft</a:t>
            </a:r>
          </a:p>
          <a:p>
            <a:r>
              <a:rPr lang="en-US" sz="1200" dirty="0">
                <a:gradFill>
                  <a:gsLst>
                    <a:gs pos="91000">
                      <a:schemeClr val="tx1"/>
                    </a:gs>
                    <a:gs pos="0">
                      <a:schemeClr val="tx1"/>
                    </a:gs>
                  </a:gsLst>
                  <a:lin ang="5400000" scaled="0"/>
                </a:gradFill>
                <a:cs typeface="Segoe UI" panose="020B0502040204020203" pitchFamily="34" charset="0"/>
              </a:rPr>
              <a:t>@</a:t>
            </a:r>
            <a:r>
              <a:rPr lang="en-US" sz="1200" dirty="0" err="1">
                <a:gradFill>
                  <a:gsLst>
                    <a:gs pos="91000">
                      <a:schemeClr val="tx1"/>
                    </a:gs>
                    <a:gs pos="0">
                      <a:schemeClr val="tx1"/>
                    </a:gs>
                  </a:gsLst>
                  <a:lin ang="5400000" scaled="0"/>
                </a:gradFill>
                <a:cs typeface="Segoe UI" panose="020B0502040204020203" pitchFamily="34" charset="0"/>
              </a:rPr>
              <a:t>mikemcleanlive</a:t>
            </a:r>
            <a:endParaRPr lang="en-US" sz="1200" dirty="0">
              <a:gradFill>
                <a:gsLst>
                  <a:gs pos="91000">
                    <a:schemeClr val="tx1"/>
                  </a:gs>
                  <a:gs pos="0">
                    <a:schemeClr val="tx1"/>
                  </a:gs>
                </a:gsLst>
                <a:lin ang="5400000" scaled="0"/>
              </a:gradFill>
              <a:cs typeface="Segoe UI" panose="020B0502040204020203" pitchFamily="34" charset="0"/>
            </a:endParaRPr>
          </a:p>
        </p:txBody>
      </p:sp>
    </p:spTree>
    <p:extLst>
      <p:ext uri="{BB962C8B-B14F-4D97-AF65-F5344CB8AC3E}">
        <p14:creationId xmlns:p14="http://schemas.microsoft.com/office/powerpoint/2010/main" val="3558499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31A20EF-9910-4258-B8CF-1B1D19C943FE}"/>
              </a:ext>
            </a:extLst>
          </p:cNvPr>
          <p:cNvSpPr/>
          <p:nvPr/>
        </p:nvSpPr>
        <p:spPr>
          <a:xfrm>
            <a:off x="6394382" y="900930"/>
            <a:ext cx="1394437" cy="1074488"/>
          </a:xfrm>
          <a:prstGeom prst="rect">
            <a:avLst/>
          </a:prstGeom>
        </p:spPr>
        <p:txBody>
          <a:bodyPr wrap="square" lIns="179285" tIns="143428" rIns="179285" bIns="143428" anchor="t" anchorCtr="0">
            <a:spAutoFit/>
          </a:bodyPr>
          <a:lstStyle/>
          <a:p>
            <a:pPr marL="0" marR="0" lvl="0" indent="0" algn="ctr" defTabSz="896214" rtl="0" eaLnBrk="1" fontAlgn="auto" latinLnBrk="0" hangingPunct="1">
              <a:lnSpc>
                <a:spcPct val="85000"/>
              </a:lnSpc>
              <a:spcBef>
                <a:spcPts val="0"/>
              </a:spcBef>
              <a:spcAft>
                <a:spcPts val="0"/>
              </a:spcAft>
              <a:buClrTx/>
              <a:buSzTx/>
              <a:buFontTx/>
              <a:buNone/>
              <a:tabLst/>
              <a:defRPr/>
            </a:pPr>
            <a:r>
              <a:rPr kumimoji="0" lang="en-US" sz="6000" i="0" u="none" strike="noStrike" kern="0" cap="none" spc="-294" normalizeH="0" baseline="0" noProof="0">
                <a:ln>
                  <a:noFill/>
                </a:ln>
                <a:solidFill>
                  <a:srgbClr val="0078D4"/>
                </a:solidFill>
                <a:effectLst/>
                <a:uLnTx/>
                <a:uFillTx/>
                <a:latin typeface="Segoe UI Light" panose="020B0502040204020203" pitchFamily="34" charset="0"/>
                <a:cs typeface="Segoe UI Light" panose="020B0502040204020203" pitchFamily="34" charset="0"/>
              </a:rPr>
              <a:t>2</a:t>
            </a:r>
            <a:r>
              <a:rPr kumimoji="0" lang="en-US" sz="4000" b="0" i="0" u="none" strike="noStrike" kern="0" cap="none" spc="-294" normalizeH="0" baseline="0" noProof="0">
                <a:ln>
                  <a:noFill/>
                </a:ln>
                <a:solidFill>
                  <a:srgbClr val="0078D4"/>
                </a:solidFill>
                <a:effectLst/>
                <a:uLnTx/>
                <a:uFillTx/>
                <a:latin typeface="Segoe UI Light" panose="020B0502040204020203" pitchFamily="34" charset="0"/>
                <a:cs typeface="Segoe UI Light" panose="020B0502040204020203" pitchFamily="34" charset="0"/>
              </a:rPr>
              <a:t>x</a:t>
            </a:r>
            <a:endParaRPr kumimoji="0" lang="en-US" sz="2400" b="0" i="0" u="none" strike="noStrike" kern="0" cap="none" spc="-294" normalizeH="0" baseline="0" noProof="0">
              <a:ln>
                <a:noFill/>
              </a:ln>
              <a:solidFill>
                <a:srgbClr val="0078D4"/>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BD4C5215-5806-4D1E-AB3C-59D0EABC3997}"/>
              </a:ext>
            </a:extLst>
          </p:cNvPr>
          <p:cNvSpPr/>
          <p:nvPr/>
        </p:nvSpPr>
        <p:spPr>
          <a:xfrm>
            <a:off x="7668174" y="2167071"/>
            <a:ext cx="4111455" cy="1292752"/>
          </a:xfrm>
          <a:prstGeom prst="rect">
            <a:avLst/>
          </a:prstGeom>
        </p:spPr>
        <p:txBody>
          <a:bodyPr wrap="square" lIns="179285" tIns="143428" rIns="179285" bIns="143428" anchor="t">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Internal, external &amp; remote </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People need to connect and communicate across organizations, locations &amp; time zones.</a:t>
            </a:r>
            <a:endParaRPr kumimoji="0" lang="en-US" sz="1519" b="0" i="0" u="none" strike="noStrike" kern="1200" cap="none" spc="0" normalizeH="0" baseline="0" noProof="0">
              <a:ln>
                <a:noFill/>
              </a:ln>
              <a:gradFill>
                <a:gsLst>
                  <a:gs pos="1250">
                    <a:srgbClr val="2C292A"/>
                  </a:gs>
                  <a:gs pos="100000">
                    <a:srgbClr val="2C292A"/>
                  </a:gs>
                </a:gsLst>
                <a:lin ang="5400000" scaled="0"/>
              </a:gradFill>
              <a:effectLst/>
              <a:uLnTx/>
              <a:uFillTx/>
              <a:latin typeface="Segoe UI"/>
              <a:ea typeface="+mn-ea"/>
              <a:cs typeface="Segoe UI"/>
            </a:endParaRPr>
          </a:p>
        </p:txBody>
      </p:sp>
      <p:sp>
        <p:nvSpPr>
          <p:cNvPr id="17" name="Rectangle 16">
            <a:extLst>
              <a:ext uri="{FF2B5EF4-FFF2-40B4-BE49-F238E27FC236}">
                <a16:creationId xmlns:a16="http://schemas.microsoft.com/office/drawing/2014/main" id="{6137A11C-70F0-4539-B255-50533E7D05B5}"/>
              </a:ext>
            </a:extLst>
          </p:cNvPr>
          <p:cNvSpPr/>
          <p:nvPr/>
        </p:nvSpPr>
        <p:spPr>
          <a:xfrm>
            <a:off x="7668174" y="838061"/>
            <a:ext cx="4111455" cy="1059060"/>
          </a:xfrm>
          <a:prstGeom prst="rect">
            <a:avLst/>
          </a:prstGeom>
        </p:spPr>
        <p:txBody>
          <a:bodyPr wrap="square" lIns="179285" tIns="143428" rIns="179285" bIns="143428" anchor="t">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More collaboration</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People work on twice as many teams and spend 50% more time collaborating</a:t>
            </a:r>
            <a:endPar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Segoe UI"/>
            </a:endParaRPr>
          </a:p>
        </p:txBody>
      </p:sp>
      <p:sp>
        <p:nvSpPr>
          <p:cNvPr id="18" name="Title 1">
            <a:extLst>
              <a:ext uri="{FF2B5EF4-FFF2-40B4-BE49-F238E27FC236}">
                <a16:creationId xmlns:a16="http://schemas.microsoft.com/office/drawing/2014/main" id="{332DE923-4604-495F-BED3-2B128036E5A4}"/>
              </a:ext>
            </a:extLst>
          </p:cNvPr>
          <p:cNvSpPr txBox="1">
            <a:spLocks/>
          </p:cNvSpPr>
          <p:nvPr/>
        </p:nvSpPr>
        <p:spPr>
          <a:xfrm>
            <a:off x="633209" y="3107987"/>
            <a:ext cx="4973159" cy="1342253"/>
          </a:xfrm>
          <a:prstGeom prst="rect">
            <a:avLst/>
          </a:prstGeom>
        </p:spPr>
        <p:txBody>
          <a:bodyPr vert="horz" wrap="square" lIns="179285" tIns="143428" rIns="179285" bIns="143428" rtlCol="0" anchor="t">
            <a:spAutoFit/>
          </a:bodyPr>
          <a:lstStyle>
            <a:defPPr>
              <a:defRPr lang="en-US"/>
            </a:defPPr>
            <a:lvl1pPr algn="ctr" defTabSz="896218">
              <a:lnSpc>
                <a:spcPct val="90000"/>
              </a:lnSpc>
              <a:spcBef>
                <a:spcPct val="0"/>
              </a:spcBef>
              <a:buNone/>
              <a:defRPr sz="4800" b="0" i="0" u="none" cap="none" spc="-147" baseline="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pPr marL="0" marR="0" lvl="0" indent="0" algn="l" defTabSz="878563" rtl="0" eaLnBrk="1" fontAlgn="auto" latinLnBrk="0" hangingPunct="1">
              <a:lnSpc>
                <a:spcPct val="90000"/>
              </a:lnSpc>
              <a:spcBef>
                <a:spcPct val="0"/>
              </a:spcBef>
              <a:spcAft>
                <a:spcPts val="0"/>
              </a:spcAft>
              <a:buClrTx/>
              <a:buSzTx/>
              <a:buFontTx/>
              <a:buNone/>
              <a:tabLst/>
              <a:defRPr/>
            </a:pPr>
            <a:r>
              <a:rPr lang="en-US" sz="3800" kern="0" spc="0">
                <a:gradFill>
                  <a:gsLst>
                    <a:gs pos="1250">
                      <a:srgbClr val="2C292A"/>
                    </a:gs>
                    <a:gs pos="100000">
                      <a:srgbClr val="2C292A"/>
                    </a:gs>
                  </a:gsLst>
                  <a:lin ang="5400000" scaled="0"/>
                </a:gradFill>
              </a:rPr>
              <a:t>The landscape </a:t>
            </a:r>
            <a:br>
              <a:rPr lang="en-US" sz="3800" kern="0" spc="0">
                <a:gradFill>
                  <a:gsLst>
                    <a:gs pos="1250">
                      <a:srgbClr val="2C292A"/>
                    </a:gs>
                    <a:gs pos="100000">
                      <a:srgbClr val="2C292A"/>
                    </a:gs>
                  </a:gsLst>
                  <a:lin ang="5400000" scaled="0"/>
                </a:gradFill>
              </a:rPr>
            </a:br>
            <a:r>
              <a:rPr lang="en-US" sz="3800" kern="0" spc="0">
                <a:gradFill>
                  <a:gsLst>
                    <a:gs pos="1250">
                      <a:srgbClr val="2C292A"/>
                    </a:gs>
                    <a:gs pos="100000">
                      <a:srgbClr val="2C292A"/>
                    </a:gs>
                  </a:gsLst>
                  <a:lin ang="5400000" scaled="0"/>
                </a:gradFill>
              </a:rPr>
              <a:t>has changed</a:t>
            </a:r>
          </a:p>
        </p:txBody>
      </p:sp>
      <p:sp>
        <p:nvSpPr>
          <p:cNvPr id="19" name="Rectangle 18">
            <a:extLst>
              <a:ext uri="{FF2B5EF4-FFF2-40B4-BE49-F238E27FC236}">
                <a16:creationId xmlns:a16="http://schemas.microsoft.com/office/drawing/2014/main" id="{25C4A7D3-8CE6-4751-951B-A9C7E9AA38C6}"/>
              </a:ext>
            </a:extLst>
          </p:cNvPr>
          <p:cNvSpPr/>
          <p:nvPr/>
        </p:nvSpPr>
        <p:spPr>
          <a:xfrm>
            <a:off x="633209" y="2251080"/>
            <a:ext cx="4790450" cy="712074"/>
          </a:xfrm>
          <a:prstGeom prst="rect">
            <a:avLst/>
          </a:prstGeom>
          <a:noFill/>
        </p:spPr>
        <p:txBody>
          <a:bodyPr wrap="square" lIns="179285" tIns="143428" rIns="179285" bIns="143428" anchor="t" anchorCtr="0">
            <a:spAutoFit/>
          </a:bodyPr>
          <a:lstStyle/>
          <a:p>
            <a:pPr marL="0" marR="0" lvl="0" indent="0"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Teamwork</a:t>
            </a:r>
          </a:p>
        </p:txBody>
      </p:sp>
      <p:cxnSp>
        <p:nvCxnSpPr>
          <p:cNvPr id="20" name="Straight Connector 19">
            <a:extLst>
              <a:ext uri="{FF2B5EF4-FFF2-40B4-BE49-F238E27FC236}">
                <a16:creationId xmlns:a16="http://schemas.microsoft.com/office/drawing/2014/main" id="{8F8BC307-2064-42D2-940A-26A8587602C5}"/>
              </a:ext>
            </a:extLst>
          </p:cNvPr>
          <p:cNvCxnSpPr>
            <a:cxnSpLocks/>
          </p:cNvCxnSpPr>
          <p:nvPr/>
        </p:nvCxnSpPr>
        <p:spPr>
          <a:xfrm>
            <a:off x="633209" y="2985231"/>
            <a:ext cx="4103890" cy="0"/>
          </a:xfrm>
          <a:prstGeom prst="line">
            <a:avLst/>
          </a:prstGeom>
          <a:noFill/>
          <a:ln w="28575" cap="flat" cmpd="sng" algn="ctr">
            <a:solidFill>
              <a:srgbClr val="E6E6E6">
                <a:lumMod val="50000"/>
              </a:srgbClr>
            </a:solidFill>
            <a:prstDash val="solid"/>
            <a:headEnd type="none"/>
            <a:tailEnd type="none"/>
          </a:ln>
          <a:effectLst/>
        </p:spPr>
      </p:cxnSp>
      <p:sp>
        <p:nvSpPr>
          <p:cNvPr id="21" name="Rectangle 20">
            <a:extLst>
              <a:ext uri="{FF2B5EF4-FFF2-40B4-BE49-F238E27FC236}">
                <a16:creationId xmlns:a16="http://schemas.microsoft.com/office/drawing/2014/main" id="{0727F504-45E1-415D-8CBD-555B8B17B8AB}"/>
              </a:ext>
            </a:extLst>
          </p:cNvPr>
          <p:cNvSpPr/>
          <p:nvPr/>
        </p:nvSpPr>
        <p:spPr>
          <a:xfrm>
            <a:off x="7668174" y="3570678"/>
            <a:ext cx="4111455" cy="1059060"/>
          </a:xfrm>
          <a:prstGeom prst="rect">
            <a:avLst/>
          </a:prstGeom>
        </p:spPr>
        <p:txBody>
          <a:bodyPr wrap="square" lIns="179285" tIns="143428" rIns="179285" bIns="143428">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Diverse workforce</a:t>
            </a:r>
          </a:p>
          <a:p>
            <a:pPr marL="0" marR="0" lvl="0" indent="0" algn="l" defTabSz="878727" rtl="0" eaLnBrk="1" fontAlgn="auto" latinLnBrk="0" hangingPunct="1">
              <a:lnSpc>
                <a:spcPct val="100000"/>
              </a:lnSpc>
              <a:spcBef>
                <a:spcPts val="0"/>
              </a:spcBef>
              <a:spcAft>
                <a:spcPts val="1153"/>
              </a:spcAft>
              <a:buClrTx/>
              <a:buSzTx/>
              <a:buFontTx/>
              <a:buNone/>
              <a:tabLst/>
              <a:defRPr/>
            </a:pP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People have different expectations, preferences, skillsets and abilities</a:t>
            </a:r>
          </a:p>
        </p:txBody>
      </p:sp>
      <p:pic>
        <p:nvPicPr>
          <p:cNvPr id="22" name="Graphic 21">
            <a:extLst>
              <a:ext uri="{FF2B5EF4-FFF2-40B4-BE49-F238E27FC236}">
                <a16:creationId xmlns:a16="http://schemas.microsoft.com/office/drawing/2014/main" id="{47BFAE9E-D8A3-4EBE-BA76-B3727C26FE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25748" y="3805198"/>
            <a:ext cx="607907" cy="607907"/>
          </a:xfrm>
          <a:prstGeom prst="rect">
            <a:avLst/>
          </a:prstGeom>
        </p:spPr>
      </p:pic>
      <p:grpSp>
        <p:nvGrpSpPr>
          <p:cNvPr id="23" name="Graphic 20">
            <a:extLst>
              <a:ext uri="{FF2B5EF4-FFF2-40B4-BE49-F238E27FC236}">
                <a16:creationId xmlns:a16="http://schemas.microsoft.com/office/drawing/2014/main" id="{A3A988BD-705A-433E-8EFA-40A6929A9EE4}"/>
              </a:ext>
            </a:extLst>
          </p:cNvPr>
          <p:cNvGrpSpPr/>
          <p:nvPr/>
        </p:nvGrpSpPr>
        <p:grpSpPr>
          <a:xfrm>
            <a:off x="6863248" y="2501157"/>
            <a:ext cx="532906" cy="390798"/>
            <a:chOff x="4915418" y="1487269"/>
            <a:chExt cx="257175" cy="171450"/>
          </a:xfrm>
        </p:grpSpPr>
        <p:sp>
          <p:nvSpPr>
            <p:cNvPr id="24" name="Freeform: Shape 23">
              <a:extLst>
                <a:ext uri="{FF2B5EF4-FFF2-40B4-BE49-F238E27FC236}">
                  <a16:creationId xmlns:a16="http://schemas.microsoft.com/office/drawing/2014/main" id="{6A40F896-17CE-4C3A-81C1-545B90F12C87}"/>
                </a:ext>
              </a:extLst>
            </p:cNvPr>
            <p:cNvSpPr/>
            <p:nvPr/>
          </p:nvSpPr>
          <p:spPr>
            <a:xfrm>
              <a:off x="5058293" y="1496794"/>
              <a:ext cx="114300" cy="161925"/>
            </a:xfrm>
            <a:custGeom>
              <a:avLst/>
              <a:gdLst/>
              <a:ahLst/>
              <a:cxnLst/>
              <a:rect l="0" t="0" r="0" b="0"/>
              <a:pathLst>
                <a:path w="114300" h="161925">
                  <a:moveTo>
                    <a:pt x="55245" y="0"/>
                  </a:moveTo>
                  <a:lnTo>
                    <a:pt x="85725" y="30480"/>
                  </a:lnTo>
                  <a:lnTo>
                    <a:pt x="55245" y="60960"/>
                  </a:lnTo>
                  <a:lnTo>
                    <a:pt x="55245" y="43815"/>
                  </a:lnTo>
                  <a:cubicBezTo>
                    <a:pt x="22860" y="43815"/>
                    <a:pt x="0" y="65723"/>
                    <a:pt x="0" y="65723"/>
                  </a:cubicBezTo>
                  <a:cubicBezTo>
                    <a:pt x="0" y="65723"/>
                    <a:pt x="7620" y="18098"/>
                    <a:pt x="55245" y="18098"/>
                  </a:cubicBezTo>
                  <a:lnTo>
                    <a:pt x="55245" y="0"/>
                  </a:lnTo>
                  <a:close/>
                  <a:moveTo>
                    <a:pt x="54293" y="106680"/>
                  </a:moveTo>
                  <a:cubicBezTo>
                    <a:pt x="44768" y="106680"/>
                    <a:pt x="37147" y="114300"/>
                    <a:pt x="37147" y="123825"/>
                  </a:cubicBezTo>
                  <a:cubicBezTo>
                    <a:pt x="37147" y="133350"/>
                    <a:pt x="44768" y="140970"/>
                    <a:pt x="54293" y="140970"/>
                  </a:cubicBezTo>
                  <a:cubicBezTo>
                    <a:pt x="63818" y="140970"/>
                    <a:pt x="71438" y="133350"/>
                    <a:pt x="71438" y="123825"/>
                  </a:cubicBezTo>
                  <a:cubicBezTo>
                    <a:pt x="71438" y="114300"/>
                    <a:pt x="63818" y="106680"/>
                    <a:pt x="54293" y="106680"/>
                  </a:cubicBezTo>
                  <a:close/>
                  <a:moveTo>
                    <a:pt x="76200" y="161925"/>
                  </a:moveTo>
                  <a:cubicBezTo>
                    <a:pt x="76200" y="150495"/>
                    <a:pt x="66675" y="140970"/>
                    <a:pt x="55245" y="140970"/>
                  </a:cubicBezTo>
                  <a:cubicBezTo>
                    <a:pt x="43815" y="140970"/>
                    <a:pt x="34290" y="150495"/>
                    <a:pt x="34290" y="161925"/>
                  </a:cubicBezTo>
                  <a:moveTo>
                    <a:pt x="93345" y="68580"/>
                  </a:moveTo>
                  <a:cubicBezTo>
                    <a:pt x="83820" y="68580"/>
                    <a:pt x="76200" y="76200"/>
                    <a:pt x="76200" y="85725"/>
                  </a:cubicBezTo>
                  <a:cubicBezTo>
                    <a:pt x="76200" y="95250"/>
                    <a:pt x="83820" y="102870"/>
                    <a:pt x="93345" y="102870"/>
                  </a:cubicBezTo>
                  <a:cubicBezTo>
                    <a:pt x="102870" y="102870"/>
                    <a:pt x="110490" y="95250"/>
                    <a:pt x="110490" y="85725"/>
                  </a:cubicBezTo>
                  <a:cubicBezTo>
                    <a:pt x="110490" y="76200"/>
                    <a:pt x="102870" y="68580"/>
                    <a:pt x="93345" y="68580"/>
                  </a:cubicBezTo>
                  <a:close/>
                  <a:moveTo>
                    <a:pt x="114300" y="123825"/>
                  </a:moveTo>
                  <a:cubicBezTo>
                    <a:pt x="114300" y="112395"/>
                    <a:pt x="104775" y="102870"/>
                    <a:pt x="93345" y="102870"/>
                  </a:cubicBezTo>
                  <a:cubicBezTo>
                    <a:pt x="81915" y="102870"/>
                    <a:pt x="72390" y="112395"/>
                    <a:pt x="72390" y="123825"/>
                  </a:cubicBezTo>
                </a:path>
              </a:pathLst>
            </a:custGeom>
            <a:noFill/>
            <a:ln w="19050" cap="flat">
              <a:solidFill>
                <a:srgbClr val="0078D4"/>
              </a:solidFill>
              <a:prstDash val="solid"/>
              <a:miter/>
            </a:ln>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FE391E1-CB3E-416D-A3AB-EECB4FBD7AF5}"/>
                </a:ext>
              </a:extLst>
            </p:cNvPr>
            <p:cNvSpPr/>
            <p:nvPr/>
          </p:nvSpPr>
          <p:spPr>
            <a:xfrm>
              <a:off x="4915418" y="1487269"/>
              <a:ext cx="142875" cy="171450"/>
            </a:xfrm>
            <a:custGeom>
              <a:avLst/>
              <a:gdLst/>
              <a:ahLst/>
              <a:cxnLst/>
              <a:rect l="0" t="0" r="0" b="0"/>
              <a:pathLst>
                <a:path w="142875" h="171450">
                  <a:moveTo>
                    <a:pt x="142875" y="104775"/>
                  </a:moveTo>
                  <a:lnTo>
                    <a:pt x="142875" y="171450"/>
                  </a:lnTo>
                  <a:lnTo>
                    <a:pt x="85725" y="171450"/>
                  </a:lnTo>
                  <a:lnTo>
                    <a:pt x="85725" y="133350"/>
                  </a:lnTo>
                  <a:lnTo>
                    <a:pt x="57150" y="133350"/>
                  </a:lnTo>
                  <a:lnTo>
                    <a:pt x="57150" y="171450"/>
                  </a:lnTo>
                  <a:lnTo>
                    <a:pt x="0" y="171450"/>
                  </a:lnTo>
                  <a:lnTo>
                    <a:pt x="0" y="0"/>
                  </a:lnTo>
                  <a:lnTo>
                    <a:pt x="142875" y="0"/>
                  </a:lnTo>
                  <a:lnTo>
                    <a:pt x="142875" y="28575"/>
                  </a:lnTo>
                  <a:moveTo>
                    <a:pt x="57150" y="28575"/>
                  </a:moveTo>
                  <a:lnTo>
                    <a:pt x="28575" y="28575"/>
                  </a:lnTo>
                  <a:lnTo>
                    <a:pt x="28575" y="57150"/>
                  </a:lnTo>
                  <a:lnTo>
                    <a:pt x="57150" y="57150"/>
                  </a:lnTo>
                  <a:lnTo>
                    <a:pt x="57150" y="28575"/>
                  </a:lnTo>
                  <a:close/>
                  <a:moveTo>
                    <a:pt x="57150" y="76200"/>
                  </a:moveTo>
                  <a:lnTo>
                    <a:pt x="28575" y="76200"/>
                  </a:lnTo>
                  <a:lnTo>
                    <a:pt x="28575" y="104775"/>
                  </a:lnTo>
                  <a:lnTo>
                    <a:pt x="57150" y="104775"/>
                  </a:lnTo>
                  <a:lnTo>
                    <a:pt x="57150" y="76200"/>
                  </a:lnTo>
                  <a:close/>
                  <a:moveTo>
                    <a:pt x="114300" y="28575"/>
                  </a:moveTo>
                  <a:lnTo>
                    <a:pt x="85725" y="28575"/>
                  </a:lnTo>
                  <a:lnTo>
                    <a:pt x="85725" y="57150"/>
                  </a:lnTo>
                  <a:lnTo>
                    <a:pt x="114300" y="57150"/>
                  </a:lnTo>
                  <a:lnTo>
                    <a:pt x="114300" y="28575"/>
                  </a:lnTo>
                  <a:close/>
                  <a:moveTo>
                    <a:pt x="114300" y="76200"/>
                  </a:moveTo>
                  <a:lnTo>
                    <a:pt x="85725" y="76200"/>
                  </a:lnTo>
                  <a:lnTo>
                    <a:pt x="85725" y="104775"/>
                  </a:lnTo>
                  <a:lnTo>
                    <a:pt x="114300" y="104775"/>
                  </a:lnTo>
                  <a:lnTo>
                    <a:pt x="114300" y="76200"/>
                  </a:lnTo>
                  <a:close/>
                </a:path>
              </a:pathLst>
            </a:custGeom>
            <a:noFill/>
            <a:ln w="19050" cap="flat">
              <a:solidFill>
                <a:schemeClr val="accent1"/>
              </a:solidFill>
              <a:prstDash val="solid"/>
              <a:miter/>
            </a:ln>
          </p:spPr>
          <p:txBody>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26" name="Rectangle 25">
            <a:extLst>
              <a:ext uri="{FF2B5EF4-FFF2-40B4-BE49-F238E27FC236}">
                <a16:creationId xmlns:a16="http://schemas.microsoft.com/office/drawing/2014/main" id="{1BA947E4-E98B-43CF-9775-43F66CD00CB4}"/>
              </a:ext>
            </a:extLst>
          </p:cNvPr>
          <p:cNvSpPr/>
          <p:nvPr/>
        </p:nvSpPr>
        <p:spPr>
          <a:xfrm>
            <a:off x="7668174" y="4786332"/>
            <a:ext cx="3956559" cy="1526735"/>
          </a:xfrm>
          <a:prstGeom prst="rect">
            <a:avLst/>
          </a:prstGeom>
        </p:spPr>
        <p:txBody>
          <a:bodyPr wrap="square" lIns="179285" tIns="143428" rIns="179285" bIns="143428">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Employee engagement</a:t>
            </a:r>
          </a:p>
          <a:p>
            <a:pPr marL="0" marR="0" lvl="0" indent="0" algn="l" defTabSz="878727" rtl="0" eaLnBrk="1" fontAlgn="auto" latinLnBrk="0" hangingPunct="1">
              <a:lnSpc>
                <a:spcPct val="100000"/>
              </a:lnSpc>
              <a:spcBef>
                <a:spcPts val="0"/>
              </a:spcBef>
              <a:spcAft>
                <a:spcPts val="1153"/>
              </a:spcAft>
              <a:buClrTx/>
              <a:buSzTx/>
              <a:buFontTx/>
              <a:buNone/>
              <a:tabLst/>
              <a:defRPr/>
            </a:pP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Globally, employee engagement is 15%, but at the best performing companies, 70% of employees are engaged and profits are 21% higher</a:t>
            </a:r>
          </a:p>
        </p:txBody>
      </p:sp>
      <p:sp>
        <p:nvSpPr>
          <p:cNvPr id="27" name="Commitments_EC4D">
            <a:extLst>
              <a:ext uri="{FF2B5EF4-FFF2-40B4-BE49-F238E27FC236}">
                <a16:creationId xmlns:a16="http://schemas.microsoft.com/office/drawing/2014/main" id="{182288F7-CAE7-43DB-87DC-BF80536B8F66}"/>
              </a:ext>
            </a:extLst>
          </p:cNvPr>
          <p:cNvSpPr>
            <a:spLocks noChangeAspect="1" noEditPoints="1"/>
          </p:cNvSpPr>
          <p:nvPr/>
        </p:nvSpPr>
        <p:spPr bwMode="auto">
          <a:xfrm>
            <a:off x="6870402" y="5306573"/>
            <a:ext cx="518598" cy="48625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Tree>
    <p:extLst>
      <p:ext uri="{BB962C8B-B14F-4D97-AF65-F5344CB8AC3E}">
        <p14:creationId xmlns:p14="http://schemas.microsoft.com/office/powerpoint/2010/main" val="106979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1+#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1+#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1+#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1+#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1+#ppt_w/2"/>
                                          </p:val>
                                        </p:tav>
                                        <p:tav tm="100000">
                                          <p:val>
                                            <p:strVal val="#ppt_x"/>
                                          </p:val>
                                        </p:tav>
                                      </p:tavLst>
                                    </p:anim>
                                    <p:anim calcmode="lin" valueType="num">
                                      <p:cBhvr additive="base">
                                        <p:cTn id="28" dur="500" fill="hold"/>
                                        <p:tgtEl>
                                          <p:spTgt spid="23"/>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1+#ppt_w/2"/>
                                          </p:val>
                                        </p:tav>
                                        <p:tav tm="100000">
                                          <p:val>
                                            <p:strVal val="#ppt_x"/>
                                          </p:val>
                                        </p:tav>
                                      </p:tavLst>
                                    </p:anim>
                                    <p:anim calcmode="lin" valueType="num">
                                      <p:cBhvr additive="base">
                                        <p:cTn id="32" dur="500" fill="hold"/>
                                        <p:tgtEl>
                                          <p:spTgt spid="26"/>
                                        </p:tgtEl>
                                        <p:attrNameLst>
                                          <p:attrName>ppt_y</p:attrName>
                                        </p:attrNameLst>
                                      </p:cBhvr>
                                      <p:tavLst>
                                        <p:tav tm="0">
                                          <p:val>
                                            <p:strVal val="#ppt_y"/>
                                          </p:val>
                                        </p:tav>
                                        <p:tav tm="100000">
                                          <p:val>
                                            <p:strVal val="#ppt_y"/>
                                          </p:val>
                                        </p:tav>
                                      </p:tavLst>
                                    </p:anim>
                                  </p:childTnLst>
                                </p:cTn>
                              </p:par>
                              <p:par>
                                <p:cTn id="33" presetID="2" presetClass="entr" presetSubtype="2" decel="10000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additive="base">
                                        <p:cTn id="35" dur="500" fill="hold"/>
                                        <p:tgtEl>
                                          <p:spTgt spid="27"/>
                                        </p:tgtEl>
                                        <p:attrNameLst>
                                          <p:attrName>ppt_x</p:attrName>
                                        </p:attrNameLst>
                                      </p:cBhvr>
                                      <p:tavLst>
                                        <p:tav tm="0">
                                          <p:val>
                                            <p:strVal val="1+#ppt_w/2"/>
                                          </p:val>
                                        </p:tav>
                                        <p:tav tm="100000">
                                          <p:val>
                                            <p:strVal val="#ppt_x"/>
                                          </p:val>
                                        </p:tav>
                                      </p:tavLst>
                                    </p:anim>
                                    <p:anim calcmode="lin" valueType="num">
                                      <p:cBhvr additive="base">
                                        <p:cTn id="36" dur="500" fill="hold"/>
                                        <p:tgtEl>
                                          <p:spTgt spid="27"/>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additive="base">
                                        <p:cTn id="39" dur="500" fill="hold"/>
                                        <p:tgtEl>
                                          <p:spTgt spid="18"/>
                                        </p:tgtEl>
                                        <p:attrNameLst>
                                          <p:attrName>ppt_x</p:attrName>
                                        </p:attrNameLst>
                                      </p:cBhvr>
                                      <p:tavLst>
                                        <p:tav tm="0">
                                          <p:val>
                                            <p:strVal val="#ppt_x"/>
                                          </p:val>
                                        </p:tav>
                                        <p:tav tm="100000">
                                          <p:val>
                                            <p:strVal val="#ppt_x"/>
                                          </p:val>
                                        </p:tav>
                                      </p:tavLst>
                                    </p:anim>
                                    <p:anim calcmode="lin" valueType="num">
                                      <p:cBhvr additive="base">
                                        <p:cTn id="40" dur="500" fill="hold"/>
                                        <p:tgtEl>
                                          <p:spTgt spid="18"/>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ppt_x"/>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fill="hold"/>
                                        <p:tgtEl>
                                          <p:spTgt spid="20"/>
                                        </p:tgtEl>
                                        <p:attrNameLst>
                                          <p:attrName>ppt_x</p:attrName>
                                        </p:attrNameLst>
                                      </p:cBhvr>
                                      <p:tavLst>
                                        <p:tav tm="0">
                                          <p:val>
                                            <p:strVal val="#ppt_x"/>
                                          </p:val>
                                        </p:tav>
                                        <p:tav tm="100000">
                                          <p:val>
                                            <p:strVal val="#ppt_x"/>
                                          </p:val>
                                        </p:tav>
                                      </p:tavLst>
                                    </p:anim>
                                    <p:anim calcmode="lin" valueType="num">
                                      <p:cBhvr additive="base">
                                        <p:cTn id="4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1" grpId="0"/>
      <p:bldP spid="26"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BD68183-65CF-4A23-AC9C-A8B2FB3FDF2D}"/>
              </a:ext>
            </a:extLst>
          </p:cNvPr>
          <p:cNvSpPr txBox="1">
            <a:spLocks/>
          </p:cNvSpPr>
          <p:nvPr/>
        </p:nvSpPr>
        <p:spPr>
          <a:xfrm>
            <a:off x="633209" y="3107993"/>
            <a:ext cx="4973160" cy="1342253"/>
          </a:xfrm>
          <a:prstGeom prst="rect">
            <a:avLst/>
          </a:prstGeom>
        </p:spPr>
        <p:txBody>
          <a:bodyPr vert="horz" wrap="square" lIns="179285" tIns="143428" rIns="179285" bIns="143428" rtlCol="0" anchor="t">
            <a:spAutoFit/>
          </a:bodyPr>
          <a:lstStyle>
            <a:defPPr>
              <a:defRPr lang="en-US"/>
            </a:defPPr>
            <a:lvl1pPr algn="ctr" defTabSz="896218">
              <a:lnSpc>
                <a:spcPct val="90000"/>
              </a:lnSpc>
              <a:spcBef>
                <a:spcPct val="0"/>
              </a:spcBef>
              <a:buNone/>
              <a:defRPr sz="4800" b="0" i="0" u="none" cap="none" spc="-147" baseline="0">
                <a:ln w="3175">
                  <a:noFill/>
                </a:ln>
                <a:gradFill>
                  <a:gsLst>
                    <a:gs pos="1250">
                      <a:schemeClr val="tx1"/>
                    </a:gs>
                    <a:gs pos="100000">
                      <a:schemeClr val="tx1"/>
                    </a:gs>
                  </a:gsLst>
                  <a:lin ang="5400000" scaled="0"/>
                </a:gradFill>
                <a:effectLst/>
                <a:latin typeface="Segoe UI Semibold" charset="0"/>
                <a:ea typeface="Segoe UI Semibold" charset="0"/>
                <a:cs typeface="Segoe UI Semibold" charset="0"/>
              </a:defRPr>
            </a:lvl1pPr>
          </a:lstStyle>
          <a:p>
            <a:pPr marL="0" marR="0" lvl="0" indent="0" algn="l" defTabSz="878563" rtl="0" eaLnBrk="1" fontAlgn="auto" latinLnBrk="0" hangingPunct="1">
              <a:lnSpc>
                <a:spcPct val="90000"/>
              </a:lnSpc>
              <a:spcBef>
                <a:spcPct val="0"/>
              </a:spcBef>
              <a:spcAft>
                <a:spcPts val="0"/>
              </a:spcAft>
              <a:buClrTx/>
              <a:buSzTx/>
              <a:buFontTx/>
              <a:buNone/>
              <a:tabLst/>
              <a:defRPr/>
            </a:pPr>
            <a:r>
              <a:rPr kumimoji="0" lang="en-US" sz="3800" b="0" i="0" u="none" strike="noStrike" kern="0" cap="none" spc="0" normalizeH="0" baseline="0" noProof="0">
                <a:ln w="3175">
                  <a:noFill/>
                </a:ln>
                <a:gradFill>
                  <a:gsLst>
                    <a:gs pos="1250">
                      <a:srgbClr val="2C292A"/>
                    </a:gs>
                    <a:gs pos="100000">
                      <a:srgbClr val="2C292A"/>
                    </a:gs>
                  </a:gsLst>
                  <a:lin ang="5400000" scaled="0"/>
                </a:gradFill>
                <a:effectLst/>
                <a:uLnTx/>
                <a:uFillTx/>
                <a:latin typeface="Segoe UI Semibold" charset="0"/>
                <a:cs typeface="Segoe UI Semibold" charset="0"/>
              </a:rPr>
              <a:t>The most complete, integrated solution</a:t>
            </a:r>
          </a:p>
        </p:txBody>
      </p:sp>
      <p:sp>
        <p:nvSpPr>
          <p:cNvPr id="23" name="Rectangle 22">
            <a:extLst>
              <a:ext uri="{FF2B5EF4-FFF2-40B4-BE49-F238E27FC236}">
                <a16:creationId xmlns:a16="http://schemas.microsoft.com/office/drawing/2014/main" id="{02DB1E1A-1214-4B2A-A510-8866D7E6C039}"/>
              </a:ext>
            </a:extLst>
          </p:cNvPr>
          <p:cNvSpPr/>
          <p:nvPr/>
        </p:nvSpPr>
        <p:spPr>
          <a:xfrm>
            <a:off x="633209" y="2251086"/>
            <a:ext cx="4790450" cy="712074"/>
          </a:xfrm>
          <a:prstGeom prst="rect">
            <a:avLst/>
          </a:prstGeom>
          <a:noFill/>
        </p:spPr>
        <p:txBody>
          <a:bodyPr wrap="square" lIns="179285" tIns="143428" rIns="179285" bIns="143428" anchor="t" anchorCtr="0">
            <a:spAutoFit/>
          </a:bodyPr>
          <a:lstStyle/>
          <a:p>
            <a:pPr marL="0" marR="0" lvl="0" indent="0" defTabSz="896386"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Universal toolkit</a:t>
            </a:r>
          </a:p>
        </p:txBody>
      </p:sp>
      <p:sp>
        <p:nvSpPr>
          <p:cNvPr id="26" name="Rectangle 25">
            <a:extLst>
              <a:ext uri="{FF2B5EF4-FFF2-40B4-BE49-F238E27FC236}">
                <a16:creationId xmlns:a16="http://schemas.microsoft.com/office/drawing/2014/main" id="{64ED3A26-54F4-4E62-A805-1A67EC799A9C}"/>
              </a:ext>
            </a:extLst>
          </p:cNvPr>
          <p:cNvSpPr/>
          <p:nvPr/>
        </p:nvSpPr>
        <p:spPr>
          <a:xfrm>
            <a:off x="7625040" y="4695020"/>
            <a:ext cx="3809789" cy="1292898"/>
          </a:xfrm>
          <a:prstGeom prst="rect">
            <a:avLst/>
          </a:prstGeom>
        </p:spPr>
        <p:txBody>
          <a:bodyPr wrap="square" lIns="179285" tIns="143428" rIns="179285" bIns="143428">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Insights and analytics</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Integration of people, content &amp; activity enables AI &amp; analytics to inform &amp; accelerate decision making</a:t>
            </a:r>
          </a:p>
        </p:txBody>
      </p:sp>
      <p:sp>
        <p:nvSpPr>
          <p:cNvPr id="27" name="Rectangle 26">
            <a:extLst>
              <a:ext uri="{FF2B5EF4-FFF2-40B4-BE49-F238E27FC236}">
                <a16:creationId xmlns:a16="http://schemas.microsoft.com/office/drawing/2014/main" id="{7D6F9799-9C13-4FB8-AABE-BB87B20FA7DB}"/>
              </a:ext>
            </a:extLst>
          </p:cNvPr>
          <p:cNvSpPr/>
          <p:nvPr/>
        </p:nvSpPr>
        <p:spPr>
          <a:xfrm>
            <a:off x="7625039" y="2906718"/>
            <a:ext cx="3914060" cy="1292898"/>
          </a:xfrm>
          <a:prstGeom prst="rect">
            <a:avLst/>
          </a:prstGeom>
        </p:spPr>
        <p:txBody>
          <a:bodyPr wrap="square" lIns="179285" tIns="143428" rIns="179285" bIns="143428" anchor="t">
            <a:spAutoFit/>
          </a:bodyPr>
          <a:lstStyle/>
          <a:p>
            <a:pPr marL="0" marR="0" lvl="0" indent="0" algn="l" defTabSz="878727" rtl="0" eaLnBrk="1" fontAlgn="auto" latinLnBrk="0" hangingPunct="1">
              <a:lnSpc>
                <a:spcPct val="100000"/>
              </a:lnSpc>
              <a:spcBef>
                <a:spcPts val="0"/>
              </a:spcBef>
              <a:spcAft>
                <a:spcPts val="1153"/>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Simplify IT</a:t>
            </a:r>
            <a:b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b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Unified management, security and compliance makes deployment easier and reduces TCO</a:t>
            </a:r>
          </a:p>
        </p:txBody>
      </p:sp>
      <p:sp>
        <p:nvSpPr>
          <p:cNvPr id="28" name="Rectangle 27">
            <a:extLst>
              <a:ext uri="{FF2B5EF4-FFF2-40B4-BE49-F238E27FC236}">
                <a16:creationId xmlns:a16="http://schemas.microsoft.com/office/drawing/2014/main" id="{24BE4FD8-DC38-4F94-917A-034429CE3C50}"/>
              </a:ext>
            </a:extLst>
          </p:cNvPr>
          <p:cNvSpPr/>
          <p:nvPr/>
        </p:nvSpPr>
        <p:spPr>
          <a:xfrm>
            <a:off x="7625040" y="997252"/>
            <a:ext cx="3809789" cy="1292898"/>
          </a:xfrm>
          <a:prstGeom prst="rect">
            <a:avLst/>
          </a:prstGeom>
        </p:spPr>
        <p:txBody>
          <a:bodyPr wrap="square" lIns="179285" tIns="143428" rIns="179285" bIns="143428">
            <a:spAutoFit/>
          </a:bodyPr>
          <a:lstStyle/>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Seamless experience for users</a:t>
            </a:r>
          </a:p>
          <a:p>
            <a:pPr marL="0" marR="0" lvl="0" indent="0" algn="l" defTabSz="878727" rtl="0" eaLnBrk="1" fontAlgn="auto" latinLnBrk="0" hangingPunct="1">
              <a:lnSpc>
                <a:spcPct val="100000"/>
              </a:lnSpc>
              <a:spcBef>
                <a:spcPts val="0"/>
              </a:spcBef>
              <a:spcAft>
                <a:spcPts val="0"/>
              </a:spcAft>
              <a:buClrTx/>
              <a:buSzTx/>
              <a:buFontTx/>
              <a:buNone/>
              <a:tabLst/>
              <a:defRPr/>
            </a:pPr>
            <a:r>
              <a:rPr kumimoji="0" lang="en-US" sz="1519" b="0" i="0" u="none" strike="noStrike" kern="0" cap="none" spc="0" normalizeH="0" baseline="0" noProof="0">
                <a:ln>
                  <a:noFill/>
                </a:ln>
                <a:gradFill>
                  <a:gsLst>
                    <a:gs pos="1250">
                      <a:srgbClr val="2C292A"/>
                    </a:gs>
                    <a:gs pos="100000">
                      <a:srgbClr val="2C292A"/>
                    </a:gs>
                  </a:gsLst>
                  <a:lin ang="5400000" scaled="0"/>
                </a:gradFill>
                <a:effectLst/>
                <a:uLnTx/>
                <a:uFillTx/>
                <a:latin typeface="Segoe UI"/>
                <a:ea typeface="+mn-ea"/>
                <a:cs typeface="+mn-cs"/>
              </a:rPr>
              <a:t>Connected, integrated applications streamline sharing and discovery, and simplifies adoption</a:t>
            </a:r>
          </a:p>
        </p:txBody>
      </p:sp>
      <p:pic>
        <p:nvPicPr>
          <p:cNvPr id="29" name="Graphic 28">
            <a:extLst>
              <a:ext uri="{FF2B5EF4-FFF2-40B4-BE49-F238E27FC236}">
                <a16:creationId xmlns:a16="http://schemas.microsoft.com/office/drawing/2014/main" id="{AE7DC3A4-2C92-45E6-B9C4-350317AB45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28923" y="2963160"/>
            <a:ext cx="815854" cy="815854"/>
          </a:xfrm>
          <a:prstGeom prst="rect">
            <a:avLst/>
          </a:prstGeom>
        </p:spPr>
      </p:pic>
      <p:cxnSp>
        <p:nvCxnSpPr>
          <p:cNvPr id="11" name="Straight Connector 10">
            <a:extLst>
              <a:ext uri="{FF2B5EF4-FFF2-40B4-BE49-F238E27FC236}">
                <a16:creationId xmlns:a16="http://schemas.microsoft.com/office/drawing/2014/main" id="{EC371AA0-1EE2-4087-AEA2-C626203ACDF8}"/>
              </a:ext>
            </a:extLst>
          </p:cNvPr>
          <p:cNvCxnSpPr>
            <a:cxnSpLocks/>
          </p:cNvCxnSpPr>
          <p:nvPr/>
        </p:nvCxnSpPr>
        <p:spPr>
          <a:xfrm>
            <a:off x="633209" y="2985231"/>
            <a:ext cx="4103890" cy="0"/>
          </a:xfrm>
          <a:prstGeom prst="line">
            <a:avLst/>
          </a:prstGeom>
          <a:noFill/>
          <a:ln w="28575" cap="flat" cmpd="sng" algn="ctr">
            <a:solidFill>
              <a:srgbClr val="E6E6E6">
                <a:lumMod val="50000"/>
              </a:srgbClr>
            </a:solidFill>
            <a:prstDash val="solid"/>
            <a:headEnd type="none"/>
            <a:tailEnd type="none"/>
          </a:ln>
          <a:effectLst/>
        </p:spPr>
      </p:cxnSp>
      <p:grpSp>
        <p:nvGrpSpPr>
          <p:cNvPr id="2" name="Group 1">
            <a:extLst>
              <a:ext uri="{FF2B5EF4-FFF2-40B4-BE49-F238E27FC236}">
                <a16:creationId xmlns:a16="http://schemas.microsoft.com/office/drawing/2014/main" id="{44C81C4A-B112-4090-A6E8-78BD220713B8}"/>
              </a:ext>
            </a:extLst>
          </p:cNvPr>
          <p:cNvGrpSpPr/>
          <p:nvPr/>
        </p:nvGrpSpPr>
        <p:grpSpPr>
          <a:xfrm>
            <a:off x="6792951" y="1203002"/>
            <a:ext cx="560971" cy="621065"/>
            <a:chOff x="5381836" y="988660"/>
            <a:chExt cx="852950" cy="944322"/>
          </a:xfrm>
        </p:grpSpPr>
        <p:sp>
          <p:nvSpPr>
            <p:cNvPr id="12" name="people_4" title="Icon of a person">
              <a:extLst>
                <a:ext uri="{FF2B5EF4-FFF2-40B4-BE49-F238E27FC236}">
                  <a16:creationId xmlns:a16="http://schemas.microsoft.com/office/drawing/2014/main" id="{B7BEA1CF-AF08-4212-87E3-98D711B4B93F}"/>
                </a:ext>
              </a:extLst>
            </p:cNvPr>
            <p:cNvSpPr>
              <a:spLocks noChangeAspect="1" noEditPoints="1"/>
            </p:cNvSpPr>
            <p:nvPr/>
          </p:nvSpPr>
          <p:spPr bwMode="auto">
            <a:xfrm>
              <a:off x="5696044" y="988660"/>
              <a:ext cx="224533" cy="2510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plus" title="Icon of a plus sign">
              <a:extLst>
                <a:ext uri="{FF2B5EF4-FFF2-40B4-BE49-F238E27FC236}">
                  <a16:creationId xmlns:a16="http://schemas.microsoft.com/office/drawing/2014/main" id="{042D552B-DA3C-4B9E-8FF4-A27D928D9562}"/>
                </a:ext>
              </a:extLst>
            </p:cNvPr>
            <p:cNvSpPr>
              <a:spLocks noChangeAspect="1" noEditPoints="1"/>
            </p:cNvSpPr>
            <p:nvPr/>
          </p:nvSpPr>
          <p:spPr bwMode="auto">
            <a:xfrm>
              <a:off x="5694757" y="1347267"/>
              <a:ext cx="227108" cy="227108"/>
            </a:xfrm>
            <a:custGeom>
              <a:avLst/>
              <a:gdLst>
                <a:gd name="T0" fmla="*/ 0 w 256"/>
                <a:gd name="T1" fmla="*/ 128 h 256"/>
                <a:gd name="T2" fmla="*/ 256 w 256"/>
                <a:gd name="T3" fmla="*/ 128 h 256"/>
                <a:gd name="T4" fmla="*/ 128 w 256"/>
                <a:gd name="T5" fmla="*/ 0 h 256"/>
                <a:gd name="T6" fmla="*/ 128 w 256"/>
                <a:gd name="T7" fmla="*/ 256 h 256"/>
              </a:gdLst>
              <a:ahLst/>
              <a:cxnLst>
                <a:cxn ang="0">
                  <a:pos x="T0" y="T1"/>
                </a:cxn>
                <a:cxn ang="0">
                  <a:pos x="T2" y="T3"/>
                </a:cxn>
                <a:cxn ang="0">
                  <a:pos x="T4" y="T5"/>
                </a:cxn>
                <a:cxn ang="0">
                  <a:pos x="T6" y="T7"/>
                </a:cxn>
              </a:cxnLst>
              <a:rect l="0" t="0" r="r" b="b"/>
              <a:pathLst>
                <a:path w="256" h="256">
                  <a:moveTo>
                    <a:pt x="0" y="128"/>
                  </a:moveTo>
                  <a:lnTo>
                    <a:pt x="256" y="128"/>
                  </a:lnTo>
                  <a:moveTo>
                    <a:pt x="128" y="0"/>
                  </a:moveTo>
                  <a:lnTo>
                    <a:pt x="128" y="256"/>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14" name="people_4" title="Icon of a person">
              <a:extLst>
                <a:ext uri="{FF2B5EF4-FFF2-40B4-BE49-F238E27FC236}">
                  <a16:creationId xmlns:a16="http://schemas.microsoft.com/office/drawing/2014/main" id="{8C0ED62E-65FF-4C0D-814A-A19621188BC6}"/>
                </a:ext>
              </a:extLst>
            </p:cNvPr>
            <p:cNvSpPr>
              <a:spLocks noChangeAspect="1" noEditPoints="1"/>
            </p:cNvSpPr>
            <p:nvPr/>
          </p:nvSpPr>
          <p:spPr bwMode="auto">
            <a:xfrm>
              <a:off x="5381836" y="1335309"/>
              <a:ext cx="224533" cy="2510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people_4" title="Icon of a person">
              <a:extLst>
                <a:ext uri="{FF2B5EF4-FFF2-40B4-BE49-F238E27FC236}">
                  <a16:creationId xmlns:a16="http://schemas.microsoft.com/office/drawing/2014/main" id="{BA4F4A2E-10DD-4B36-801A-76DEBFB82AB2}"/>
                </a:ext>
              </a:extLst>
            </p:cNvPr>
            <p:cNvSpPr>
              <a:spLocks noChangeAspect="1" noEditPoints="1"/>
            </p:cNvSpPr>
            <p:nvPr/>
          </p:nvSpPr>
          <p:spPr bwMode="auto">
            <a:xfrm>
              <a:off x="6010253" y="1335309"/>
              <a:ext cx="224533" cy="2510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people_4" title="Icon of a person">
              <a:extLst>
                <a:ext uri="{FF2B5EF4-FFF2-40B4-BE49-F238E27FC236}">
                  <a16:creationId xmlns:a16="http://schemas.microsoft.com/office/drawing/2014/main" id="{678E2195-F83F-43B4-A7C9-F8AB48A27B7A}"/>
                </a:ext>
              </a:extLst>
            </p:cNvPr>
            <p:cNvSpPr>
              <a:spLocks noChangeAspect="1" noEditPoints="1"/>
            </p:cNvSpPr>
            <p:nvPr/>
          </p:nvSpPr>
          <p:spPr bwMode="auto">
            <a:xfrm>
              <a:off x="5696044" y="1681958"/>
              <a:ext cx="224533" cy="25102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1A25DC4C-26D1-4D5C-AC26-3698D917CEE5}"/>
              </a:ext>
            </a:extLst>
          </p:cNvPr>
          <p:cNvGrpSpPr/>
          <p:nvPr/>
        </p:nvGrpSpPr>
        <p:grpSpPr>
          <a:xfrm>
            <a:off x="6678767" y="4702501"/>
            <a:ext cx="716166" cy="724512"/>
            <a:chOff x="3274809" y="4691490"/>
            <a:chExt cx="1317403" cy="1332756"/>
          </a:xfrm>
        </p:grpSpPr>
        <p:sp>
          <p:nvSpPr>
            <p:cNvPr id="4" name="Oval 3">
              <a:extLst>
                <a:ext uri="{FF2B5EF4-FFF2-40B4-BE49-F238E27FC236}">
                  <a16:creationId xmlns:a16="http://schemas.microsoft.com/office/drawing/2014/main" id="{27B56088-6F3D-4E22-B37C-0F3E90721DDC}"/>
                </a:ext>
              </a:extLst>
            </p:cNvPr>
            <p:cNvSpPr/>
            <p:nvPr/>
          </p:nvSpPr>
          <p:spPr bwMode="auto">
            <a:xfrm>
              <a:off x="3388574" y="4916172"/>
              <a:ext cx="1108074" cy="1108074"/>
            </a:xfrm>
            <a:prstGeom prst="ellipse">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nvGrpSpPr>
            <p:cNvPr id="6" name="Group 5">
              <a:extLst>
                <a:ext uri="{FF2B5EF4-FFF2-40B4-BE49-F238E27FC236}">
                  <a16:creationId xmlns:a16="http://schemas.microsoft.com/office/drawing/2014/main" id="{C9020D82-561A-4BF2-89D4-4927B291A0E2}"/>
                </a:ext>
              </a:extLst>
            </p:cNvPr>
            <p:cNvGrpSpPr/>
            <p:nvPr/>
          </p:nvGrpSpPr>
          <p:grpSpPr>
            <a:xfrm>
              <a:off x="3717929" y="4691490"/>
              <a:ext cx="449364" cy="449364"/>
              <a:chOff x="3670746" y="4644307"/>
              <a:chExt cx="543730" cy="543730"/>
            </a:xfrm>
          </p:grpSpPr>
          <p:sp>
            <p:nvSpPr>
              <p:cNvPr id="5" name="Rectangle 4">
                <a:extLst>
                  <a:ext uri="{FF2B5EF4-FFF2-40B4-BE49-F238E27FC236}">
                    <a16:creationId xmlns:a16="http://schemas.microsoft.com/office/drawing/2014/main" id="{504399D6-BF0A-4C07-8D1C-603BC2949747}"/>
                  </a:ext>
                </a:extLst>
              </p:cNvPr>
              <p:cNvSpPr/>
              <p:nvPr/>
            </p:nvSpPr>
            <p:spPr bwMode="auto">
              <a:xfrm>
                <a:off x="3670746" y="4644307"/>
                <a:ext cx="543730" cy="54373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8" name="people_4" title="Icon of a person">
                <a:extLst>
                  <a:ext uri="{FF2B5EF4-FFF2-40B4-BE49-F238E27FC236}">
                    <a16:creationId xmlns:a16="http://schemas.microsoft.com/office/drawing/2014/main" id="{5B49FD60-9FE7-4287-A47F-F4929CB4F74A}"/>
                  </a:ext>
                </a:extLst>
              </p:cNvPr>
              <p:cNvSpPr>
                <a:spLocks noChangeAspect="1" noEditPoints="1"/>
              </p:cNvSpPr>
              <p:nvPr/>
            </p:nvSpPr>
            <p:spPr bwMode="auto">
              <a:xfrm>
                <a:off x="3771356" y="4724712"/>
                <a:ext cx="342511" cy="3829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5" name="Group 24">
              <a:extLst>
                <a:ext uri="{FF2B5EF4-FFF2-40B4-BE49-F238E27FC236}">
                  <a16:creationId xmlns:a16="http://schemas.microsoft.com/office/drawing/2014/main" id="{DD09777C-4E1C-4D80-A457-E6465ECA7F8F}"/>
                </a:ext>
              </a:extLst>
            </p:cNvPr>
            <p:cNvGrpSpPr/>
            <p:nvPr/>
          </p:nvGrpSpPr>
          <p:grpSpPr>
            <a:xfrm>
              <a:off x="4142848" y="5397777"/>
              <a:ext cx="449364" cy="449364"/>
              <a:chOff x="3670746" y="4644307"/>
              <a:chExt cx="543730" cy="543730"/>
            </a:xfrm>
          </p:grpSpPr>
          <p:sp>
            <p:nvSpPr>
              <p:cNvPr id="32" name="Rectangle 31">
                <a:extLst>
                  <a:ext uri="{FF2B5EF4-FFF2-40B4-BE49-F238E27FC236}">
                    <a16:creationId xmlns:a16="http://schemas.microsoft.com/office/drawing/2014/main" id="{0B5F72AF-6C0B-4145-8B55-EFDCF1185A80}"/>
                  </a:ext>
                </a:extLst>
              </p:cNvPr>
              <p:cNvSpPr/>
              <p:nvPr/>
            </p:nvSpPr>
            <p:spPr bwMode="auto">
              <a:xfrm>
                <a:off x="3670746" y="4644307"/>
                <a:ext cx="543730" cy="54373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3" name="people_4" title="Icon of a person">
                <a:extLst>
                  <a:ext uri="{FF2B5EF4-FFF2-40B4-BE49-F238E27FC236}">
                    <a16:creationId xmlns:a16="http://schemas.microsoft.com/office/drawing/2014/main" id="{870D0C26-C399-42AD-9AE5-EA831CE230E9}"/>
                  </a:ext>
                </a:extLst>
              </p:cNvPr>
              <p:cNvSpPr>
                <a:spLocks noChangeAspect="1" noEditPoints="1"/>
              </p:cNvSpPr>
              <p:nvPr/>
            </p:nvSpPr>
            <p:spPr bwMode="auto">
              <a:xfrm>
                <a:off x="3771356" y="4724712"/>
                <a:ext cx="342511" cy="3829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4" name="Group 33">
              <a:extLst>
                <a:ext uri="{FF2B5EF4-FFF2-40B4-BE49-F238E27FC236}">
                  <a16:creationId xmlns:a16="http://schemas.microsoft.com/office/drawing/2014/main" id="{12C0891B-2FCD-41BA-B640-B2D7C5AB184D}"/>
                </a:ext>
              </a:extLst>
            </p:cNvPr>
            <p:cNvGrpSpPr/>
            <p:nvPr/>
          </p:nvGrpSpPr>
          <p:grpSpPr>
            <a:xfrm>
              <a:off x="3274809" y="5422291"/>
              <a:ext cx="449364" cy="449364"/>
              <a:chOff x="3670746" y="4644307"/>
              <a:chExt cx="543730" cy="543730"/>
            </a:xfrm>
          </p:grpSpPr>
          <p:sp>
            <p:nvSpPr>
              <p:cNvPr id="35" name="Rectangle 34">
                <a:extLst>
                  <a:ext uri="{FF2B5EF4-FFF2-40B4-BE49-F238E27FC236}">
                    <a16:creationId xmlns:a16="http://schemas.microsoft.com/office/drawing/2014/main" id="{917719D0-4D04-401B-8A68-2325B160338E}"/>
                  </a:ext>
                </a:extLst>
              </p:cNvPr>
              <p:cNvSpPr/>
              <p:nvPr/>
            </p:nvSpPr>
            <p:spPr bwMode="auto">
              <a:xfrm>
                <a:off x="3670746" y="4644307"/>
                <a:ext cx="543730" cy="54373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36" name="people_4" title="Icon of a person">
                <a:extLst>
                  <a:ext uri="{FF2B5EF4-FFF2-40B4-BE49-F238E27FC236}">
                    <a16:creationId xmlns:a16="http://schemas.microsoft.com/office/drawing/2014/main" id="{3ECFD160-33EA-46BE-B6CA-79415A6C8BFD}"/>
                  </a:ext>
                </a:extLst>
              </p:cNvPr>
              <p:cNvSpPr>
                <a:spLocks noChangeAspect="1" noEditPoints="1"/>
              </p:cNvSpPr>
              <p:nvPr/>
            </p:nvSpPr>
            <p:spPr bwMode="auto">
              <a:xfrm>
                <a:off x="3771356" y="4724712"/>
                <a:ext cx="342511" cy="3829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7" name="graph_4" title="Icon of a pie chart">
              <a:extLst>
                <a:ext uri="{FF2B5EF4-FFF2-40B4-BE49-F238E27FC236}">
                  <a16:creationId xmlns:a16="http://schemas.microsoft.com/office/drawing/2014/main" id="{10A57010-CCDF-44C0-B0D3-B42B140CEA1F}"/>
                </a:ext>
              </a:extLst>
            </p:cNvPr>
            <p:cNvSpPr>
              <a:spLocks noChangeAspect="1" noEditPoints="1"/>
            </p:cNvSpPr>
            <p:nvPr/>
          </p:nvSpPr>
          <p:spPr bwMode="auto">
            <a:xfrm rot="5400000">
              <a:off x="3758973" y="5293250"/>
              <a:ext cx="367277" cy="365760"/>
            </a:xfrm>
            <a:custGeom>
              <a:avLst/>
              <a:gdLst>
                <a:gd name="T0" fmla="*/ 310 w 334"/>
                <a:gd name="T1" fmla="*/ 178 h 333"/>
                <a:gd name="T2" fmla="*/ 155 w 334"/>
                <a:gd name="T3" fmla="*/ 333 h 333"/>
                <a:gd name="T4" fmla="*/ 0 w 334"/>
                <a:gd name="T5" fmla="*/ 178 h 333"/>
                <a:gd name="T6" fmla="*/ 155 w 334"/>
                <a:gd name="T7" fmla="*/ 23 h 333"/>
                <a:gd name="T8" fmla="*/ 155 w 334"/>
                <a:gd name="T9" fmla="*/ 178 h 333"/>
                <a:gd name="T10" fmla="*/ 310 w 334"/>
                <a:gd name="T11" fmla="*/ 178 h 333"/>
                <a:gd name="T12" fmla="*/ 334 w 334"/>
                <a:gd name="T13" fmla="*/ 139 h 333"/>
                <a:gd name="T14" fmla="*/ 195 w 334"/>
                <a:gd name="T15" fmla="*/ 0 h 333"/>
                <a:gd name="T16" fmla="*/ 195 w 334"/>
                <a:gd name="T17" fmla="*/ 139 h 333"/>
                <a:gd name="T18" fmla="*/ 334 w 334"/>
                <a:gd name="T19" fmla="*/ 139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4" h="333">
                  <a:moveTo>
                    <a:pt x="310" y="178"/>
                  </a:moveTo>
                  <a:cubicBezTo>
                    <a:pt x="310" y="264"/>
                    <a:pt x="241" y="333"/>
                    <a:pt x="155" y="333"/>
                  </a:cubicBezTo>
                  <a:cubicBezTo>
                    <a:pt x="69" y="333"/>
                    <a:pt x="0" y="264"/>
                    <a:pt x="0" y="178"/>
                  </a:cubicBezTo>
                  <a:cubicBezTo>
                    <a:pt x="0" y="93"/>
                    <a:pt x="69" y="23"/>
                    <a:pt x="155" y="23"/>
                  </a:cubicBezTo>
                  <a:cubicBezTo>
                    <a:pt x="155" y="178"/>
                    <a:pt x="155" y="178"/>
                    <a:pt x="155" y="178"/>
                  </a:cubicBezTo>
                  <a:lnTo>
                    <a:pt x="310" y="178"/>
                  </a:lnTo>
                  <a:close/>
                  <a:moveTo>
                    <a:pt x="334" y="139"/>
                  </a:moveTo>
                  <a:cubicBezTo>
                    <a:pt x="334" y="62"/>
                    <a:pt x="272" y="0"/>
                    <a:pt x="195" y="0"/>
                  </a:cubicBezTo>
                  <a:cubicBezTo>
                    <a:pt x="195" y="139"/>
                    <a:pt x="195" y="139"/>
                    <a:pt x="195" y="139"/>
                  </a:cubicBezTo>
                  <a:lnTo>
                    <a:pt x="334" y="139"/>
                  </a:ln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71269777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F296B84D-08EA-43BC-B01D-E88AB8FEF6E7}"/>
              </a:ext>
            </a:extLst>
          </p:cNvPr>
          <p:cNvSpPr txBox="1">
            <a:spLocks/>
          </p:cNvSpPr>
          <p:nvPr/>
        </p:nvSpPr>
        <p:spPr>
          <a:xfrm>
            <a:off x="575829" y="448699"/>
            <a:ext cx="10800674" cy="553998"/>
          </a:xfrm>
          <a:prstGeom prst="rect">
            <a:avLst/>
          </a:prstGeom>
        </p:spPr>
        <p:txBody>
          <a:bodyPr vert="horz" wrap="square" lIns="0" tIns="0" rIns="0" bIns="0" rtlCol="0" anchor="t">
            <a:spAutoFit/>
          </a:bodyPr>
          <a:lst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600" spc="-98"/>
              <a:t>Teamwork in Microsoft 365</a:t>
            </a:r>
          </a:p>
        </p:txBody>
      </p:sp>
      <p:sp>
        <p:nvSpPr>
          <p:cNvPr id="4" name="TextBox 3">
            <a:extLst>
              <a:ext uri="{FF2B5EF4-FFF2-40B4-BE49-F238E27FC236}">
                <a16:creationId xmlns:a16="http://schemas.microsoft.com/office/drawing/2014/main" id="{AA5E6F39-69CE-4F9A-9E51-C25997C389E4}"/>
              </a:ext>
            </a:extLst>
          </p:cNvPr>
          <p:cNvSpPr txBox="1"/>
          <p:nvPr/>
        </p:nvSpPr>
        <p:spPr>
          <a:xfrm>
            <a:off x="3425994" y="5672019"/>
            <a:ext cx="5262309" cy="483476"/>
          </a:xfrm>
          <a:prstGeom prst="rect">
            <a:avLst/>
          </a:prstGeom>
          <a:noFill/>
        </p:spPr>
        <p:txBody>
          <a:bodyPr wrap="square" lIns="179234" tIns="143388" rIns="179234" bIns="143388" rtlCol="0">
            <a:spAutoFit/>
          </a:bodyPr>
          <a:lstStyle/>
          <a:p>
            <a:pPr algn="ctr" defTabSz="896042">
              <a:lnSpc>
                <a:spcPct val="90000"/>
              </a:lnSpc>
              <a:spcAft>
                <a:spcPts val="588"/>
              </a:spcAft>
              <a:defRPr/>
            </a:pPr>
            <a:r>
              <a:rPr lang="en-US" sz="1400">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Ubiquitous for targeted communications</a:t>
            </a:r>
          </a:p>
        </p:txBody>
      </p:sp>
      <p:sp>
        <p:nvSpPr>
          <p:cNvPr id="5" name="TextBox 4">
            <a:extLst>
              <a:ext uri="{FF2B5EF4-FFF2-40B4-BE49-F238E27FC236}">
                <a16:creationId xmlns:a16="http://schemas.microsoft.com/office/drawing/2014/main" id="{E697E5BB-15AB-4CC0-9A8D-F7048B7C3F4E}"/>
              </a:ext>
            </a:extLst>
          </p:cNvPr>
          <p:cNvSpPr txBox="1"/>
          <p:nvPr/>
        </p:nvSpPr>
        <p:spPr>
          <a:xfrm>
            <a:off x="1971116" y="2247324"/>
            <a:ext cx="1892425" cy="561052"/>
          </a:xfrm>
          <a:prstGeom prst="rect">
            <a:avLst/>
          </a:prstGeom>
          <a:noFill/>
        </p:spPr>
        <p:txBody>
          <a:bodyPr wrap="square" lIns="179234" tIns="143388" rIns="179234" bIns="143388" rtlCol="0">
            <a:spAutoFit/>
          </a:bodyPr>
          <a:lstStyle/>
          <a:p>
            <a:pPr algn="r" defTabSz="896042">
              <a:lnSpc>
                <a:spcPct val="90000"/>
              </a:lnSpc>
              <a:spcAft>
                <a:spcPts val="588"/>
              </a:spcAft>
              <a:defRPr/>
            </a:pPr>
            <a:r>
              <a:rPr lang="en-US" sz="1961">
                <a:gradFill>
                  <a:gsLst>
                    <a:gs pos="2917">
                      <a:srgbClr val="0078D4"/>
                    </a:gs>
                    <a:gs pos="30000">
                      <a:srgbClr val="0078D4"/>
                    </a:gs>
                  </a:gsLst>
                  <a:lin ang="5400000" scaled="0"/>
                </a:gradFill>
                <a:latin typeface="Segoe UI Semibold" panose="020B0702040204020203" pitchFamily="34" charset="0"/>
                <a:cs typeface="Segoe UI Semibold" panose="020B0702040204020203" pitchFamily="34" charset="0"/>
              </a:rPr>
              <a:t>Inner Loop </a:t>
            </a:r>
          </a:p>
        </p:txBody>
      </p:sp>
      <p:sp>
        <p:nvSpPr>
          <p:cNvPr id="6" name="TextBox 5">
            <a:extLst>
              <a:ext uri="{FF2B5EF4-FFF2-40B4-BE49-F238E27FC236}">
                <a16:creationId xmlns:a16="http://schemas.microsoft.com/office/drawing/2014/main" id="{4B62EDD1-0D3F-4DC4-BC4F-328A80257DA3}"/>
              </a:ext>
            </a:extLst>
          </p:cNvPr>
          <p:cNvSpPr txBox="1"/>
          <p:nvPr/>
        </p:nvSpPr>
        <p:spPr>
          <a:xfrm>
            <a:off x="1042582" y="2581449"/>
            <a:ext cx="2820959" cy="483476"/>
          </a:xfrm>
          <a:prstGeom prst="rect">
            <a:avLst/>
          </a:prstGeom>
          <a:noFill/>
        </p:spPr>
        <p:txBody>
          <a:bodyPr wrap="square" lIns="179234" tIns="143388" rIns="179234" bIns="143388" rtlCol="0">
            <a:spAutoFit/>
          </a:bodyPr>
          <a:lstStyle/>
          <a:p>
            <a:pPr algn="r" defTabSz="896042">
              <a:lnSpc>
                <a:spcPct val="90000"/>
              </a:lnSpc>
              <a:spcAft>
                <a:spcPts val="588"/>
              </a:spcAft>
              <a:defRPr/>
            </a:pPr>
            <a:r>
              <a:rPr lang="en-US" sz="1400">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People you work with regularly</a:t>
            </a:r>
          </a:p>
        </p:txBody>
      </p:sp>
      <p:sp>
        <p:nvSpPr>
          <p:cNvPr id="7" name="TextBox 6">
            <a:extLst>
              <a:ext uri="{FF2B5EF4-FFF2-40B4-BE49-F238E27FC236}">
                <a16:creationId xmlns:a16="http://schemas.microsoft.com/office/drawing/2014/main" id="{79DA459D-F74D-4E04-8BAF-523C3EA89E70}"/>
              </a:ext>
            </a:extLst>
          </p:cNvPr>
          <p:cNvSpPr txBox="1"/>
          <p:nvPr/>
        </p:nvSpPr>
        <p:spPr>
          <a:xfrm>
            <a:off x="8138202" y="2253487"/>
            <a:ext cx="2347875" cy="561052"/>
          </a:xfrm>
          <a:prstGeom prst="rect">
            <a:avLst/>
          </a:prstGeom>
          <a:noFill/>
        </p:spPr>
        <p:txBody>
          <a:bodyPr wrap="square" lIns="179234" tIns="143388" rIns="179234" bIns="143388" rtlCol="0">
            <a:spAutoFit/>
          </a:bodyPr>
          <a:lstStyle/>
          <a:p>
            <a:pPr defTabSz="896042">
              <a:lnSpc>
                <a:spcPct val="90000"/>
              </a:lnSpc>
              <a:spcAft>
                <a:spcPts val="588"/>
              </a:spcAft>
              <a:defRPr/>
            </a:pPr>
            <a:r>
              <a:rPr lang="en-US" sz="1961">
                <a:gradFill>
                  <a:gsLst>
                    <a:gs pos="2917">
                      <a:srgbClr val="0078D4"/>
                    </a:gs>
                    <a:gs pos="30000">
                      <a:srgbClr val="0078D4"/>
                    </a:gs>
                  </a:gsLst>
                  <a:lin ang="5400000" scaled="0"/>
                </a:gradFill>
                <a:latin typeface="Segoe UI Semibold" panose="020B0702040204020203" pitchFamily="34" charset="0"/>
                <a:cs typeface="Segoe UI Semibold" panose="020B0702040204020203" pitchFamily="34" charset="0"/>
              </a:rPr>
              <a:t>Outer Loop </a:t>
            </a:r>
          </a:p>
        </p:txBody>
      </p:sp>
      <p:sp>
        <p:nvSpPr>
          <p:cNvPr id="8" name="TextBox 7">
            <a:extLst>
              <a:ext uri="{FF2B5EF4-FFF2-40B4-BE49-F238E27FC236}">
                <a16:creationId xmlns:a16="http://schemas.microsoft.com/office/drawing/2014/main" id="{B633A57B-16B5-49D8-A651-964B39B3C47F}"/>
              </a:ext>
            </a:extLst>
          </p:cNvPr>
          <p:cNvSpPr txBox="1"/>
          <p:nvPr/>
        </p:nvSpPr>
        <p:spPr>
          <a:xfrm>
            <a:off x="8138202" y="2576141"/>
            <a:ext cx="3986063" cy="483476"/>
          </a:xfrm>
          <a:prstGeom prst="rect">
            <a:avLst/>
          </a:prstGeom>
          <a:noFill/>
        </p:spPr>
        <p:txBody>
          <a:bodyPr wrap="square" lIns="179234" tIns="143388" rIns="179234" bIns="143388" rtlCol="0">
            <a:spAutoFit/>
          </a:bodyPr>
          <a:lstStyle/>
          <a:p>
            <a:pPr defTabSz="896042">
              <a:lnSpc>
                <a:spcPct val="90000"/>
              </a:lnSpc>
              <a:spcAft>
                <a:spcPts val="588"/>
              </a:spcAft>
              <a:defRPr/>
            </a:pPr>
            <a:r>
              <a:rPr lang="en-US" sz="1400">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People you connect with across the org</a:t>
            </a:r>
          </a:p>
        </p:txBody>
      </p:sp>
      <p:sp>
        <p:nvSpPr>
          <p:cNvPr id="9" name="Rectangle 8">
            <a:extLst>
              <a:ext uri="{FF2B5EF4-FFF2-40B4-BE49-F238E27FC236}">
                <a16:creationId xmlns:a16="http://schemas.microsoft.com/office/drawing/2014/main" id="{BDBCF0BB-BA6A-4AE9-B4DF-DFADA6FD1835}"/>
              </a:ext>
            </a:extLst>
          </p:cNvPr>
          <p:cNvSpPr/>
          <p:nvPr/>
        </p:nvSpPr>
        <p:spPr>
          <a:xfrm>
            <a:off x="5687495" y="5453758"/>
            <a:ext cx="739306" cy="336759"/>
          </a:xfrm>
          <a:prstGeom prst="rect">
            <a:avLst/>
          </a:prstGeom>
        </p:spPr>
        <p:txBody>
          <a:bodyPr wrap="none">
            <a:spAutoFit/>
          </a:bodyPr>
          <a:lstStyle/>
          <a:p>
            <a:pPr algn="ctr" defTabSz="895750" fontAlgn="base">
              <a:lnSpc>
                <a:spcPct val="90000"/>
              </a:lnSpc>
              <a:spcBef>
                <a:spcPct val="0"/>
              </a:spcBef>
              <a:spcAft>
                <a:spcPct val="0"/>
              </a:spcAft>
              <a:defRPr/>
            </a:pPr>
            <a:r>
              <a:rPr lang="en-US" b="1">
                <a:gradFill>
                  <a:gsLst>
                    <a:gs pos="2917">
                      <a:srgbClr val="0078D4"/>
                    </a:gs>
                    <a:gs pos="30000">
                      <a:srgbClr val="0078D4"/>
                    </a:gs>
                  </a:gsLst>
                  <a:lin ang="5400000" scaled="0"/>
                </a:gradFill>
                <a:latin typeface="Segoe UI Semibold" panose="020B0702040204020203" pitchFamily="34" charset="0"/>
                <a:ea typeface="Segoe UI" pitchFamily="34" charset="0"/>
                <a:cs typeface="Segoe UI Semibold" panose="020B0702040204020203" pitchFamily="34" charset="0"/>
              </a:rPr>
              <a:t>Email</a:t>
            </a:r>
          </a:p>
        </p:txBody>
      </p:sp>
      <p:grpSp>
        <p:nvGrpSpPr>
          <p:cNvPr id="10" name="Group 9">
            <a:extLst>
              <a:ext uri="{FF2B5EF4-FFF2-40B4-BE49-F238E27FC236}">
                <a16:creationId xmlns:a16="http://schemas.microsoft.com/office/drawing/2014/main" id="{A03A3D87-772B-4FC1-9205-ABE732CF946F}"/>
              </a:ext>
            </a:extLst>
          </p:cNvPr>
          <p:cNvGrpSpPr/>
          <p:nvPr/>
        </p:nvGrpSpPr>
        <p:grpSpPr>
          <a:xfrm>
            <a:off x="2988847" y="1389044"/>
            <a:ext cx="5974640" cy="4092291"/>
            <a:chOff x="3048779" y="1510163"/>
            <a:chExt cx="6094444" cy="4174350"/>
          </a:xfrm>
        </p:grpSpPr>
        <p:sp>
          <p:nvSpPr>
            <p:cNvPr id="11" name="Oval 10">
              <a:extLst>
                <a:ext uri="{FF2B5EF4-FFF2-40B4-BE49-F238E27FC236}">
                  <a16:creationId xmlns:a16="http://schemas.microsoft.com/office/drawing/2014/main" id="{1776DA0F-16EC-40E8-AF94-54F6598CC20C}"/>
                </a:ext>
              </a:extLst>
            </p:cNvPr>
            <p:cNvSpPr/>
            <p:nvPr/>
          </p:nvSpPr>
          <p:spPr bwMode="auto">
            <a:xfrm>
              <a:off x="4140604" y="1549227"/>
              <a:ext cx="3873316" cy="3873316"/>
            </a:xfrm>
            <a:prstGeom prst="ellipse">
              <a:avLst/>
            </a:prstGeom>
            <a:solidFill>
              <a:srgbClr val="E6E6E6"/>
            </a:solidFill>
            <a:ln w="10795" cap="flat" cmpd="sng" algn="ctr">
              <a:noFill/>
              <a:prstDash val="solid"/>
            </a:ln>
            <a:effectLst>
              <a:outerShdw blurRad="254000" dist="50800" dir="2700000" sx="101000" sy="101000" algn="tl"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Semilight"/>
              </a:endParaRPr>
            </a:p>
          </p:txBody>
        </p:sp>
        <p:sp>
          <p:nvSpPr>
            <p:cNvPr id="12" name="Oval 11">
              <a:extLst>
                <a:ext uri="{FF2B5EF4-FFF2-40B4-BE49-F238E27FC236}">
                  <a16:creationId xmlns:a16="http://schemas.microsoft.com/office/drawing/2014/main" id="{BA414D54-C3F1-4B7D-9CAB-A6FAFE8A3C90}"/>
                </a:ext>
              </a:extLst>
            </p:cNvPr>
            <p:cNvSpPr/>
            <p:nvPr/>
          </p:nvSpPr>
          <p:spPr bwMode="auto">
            <a:xfrm>
              <a:off x="4133795" y="1549227"/>
              <a:ext cx="3873316" cy="3873316"/>
            </a:xfrm>
            <a:prstGeom prst="ellipse">
              <a:avLst/>
            </a:prstGeom>
            <a:solidFill>
              <a:srgbClr val="FFFFFF"/>
            </a:solidFill>
            <a:ln w="12700">
              <a:gradFill>
                <a:gsLst>
                  <a:gs pos="0">
                    <a:srgbClr val="FFFFFF"/>
                  </a:gs>
                  <a:gs pos="69000">
                    <a:srgbClr val="E6E6E6">
                      <a:alpha val="0"/>
                    </a:srgbClr>
                  </a:gs>
                </a:gsLst>
                <a:lin ang="3000000" scaled="0"/>
              </a:gradFill>
            </a:ln>
            <a:effectLst>
              <a:innerShdw blurRad="228600" dist="215900" dir="13500000">
                <a:prstClr val="black">
                  <a:alpha val="9000"/>
                </a:prstClr>
              </a:inn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cs typeface="Segoe UI" pitchFamily="34" charset="0"/>
              </a:endParaRPr>
            </a:p>
          </p:txBody>
        </p:sp>
        <p:sp>
          <p:nvSpPr>
            <p:cNvPr id="13" name="Rectangle 12">
              <a:extLst>
                <a:ext uri="{FF2B5EF4-FFF2-40B4-BE49-F238E27FC236}">
                  <a16:creationId xmlns:a16="http://schemas.microsoft.com/office/drawing/2014/main" id="{DF3BAFE8-B0C2-43B0-9E48-D5C08B97C8BE}"/>
                </a:ext>
              </a:extLst>
            </p:cNvPr>
            <p:cNvSpPr/>
            <p:nvPr/>
          </p:nvSpPr>
          <p:spPr>
            <a:xfrm>
              <a:off x="3048779" y="3250421"/>
              <a:ext cx="6094444" cy="311332"/>
            </a:xfrm>
            <a:prstGeom prst="rect">
              <a:avLst/>
            </a:prstGeom>
          </p:spPr>
          <p:txBody>
            <a:bodyPr>
              <a:spAutoFit/>
            </a:bodyPr>
            <a:lstStyle/>
            <a:p>
              <a:pPr algn="ctr" defTabSz="895750" fontAlgn="base">
                <a:lnSpc>
                  <a:spcPct val="90000"/>
                </a:lnSpc>
                <a:spcBef>
                  <a:spcPct val="0"/>
                </a:spcBef>
                <a:spcAft>
                  <a:spcPct val="0"/>
                </a:spcAft>
                <a:defRPr/>
              </a:pPr>
              <a:r>
                <a:rPr lang="en-US" sz="1537">
                  <a:gradFill>
                    <a:gsLst>
                      <a:gs pos="0">
                        <a:srgbClr val="0D0D0D"/>
                      </a:gs>
                      <a:gs pos="100000">
                        <a:srgbClr val="0D0D0D"/>
                      </a:gs>
                    </a:gsLst>
                  </a:gradFill>
                  <a:latin typeface="Segoe UI"/>
                  <a:cs typeface="Segoe UI Semibold" panose="020B0702040204020203" pitchFamily="34" charset="0"/>
                </a:rPr>
                <a:t>SharePoint</a:t>
              </a:r>
            </a:p>
          </p:txBody>
        </p:sp>
        <p:grpSp>
          <p:nvGrpSpPr>
            <p:cNvPr id="14" name="Group 13">
              <a:extLst>
                <a:ext uri="{FF2B5EF4-FFF2-40B4-BE49-F238E27FC236}">
                  <a16:creationId xmlns:a16="http://schemas.microsoft.com/office/drawing/2014/main" id="{BCB90A30-3B60-4D2D-BCFD-3CE4BBA38ECC}"/>
                </a:ext>
              </a:extLst>
            </p:cNvPr>
            <p:cNvGrpSpPr/>
            <p:nvPr/>
          </p:nvGrpSpPr>
          <p:grpSpPr>
            <a:xfrm>
              <a:off x="3779429" y="1690093"/>
              <a:ext cx="4068496" cy="3563326"/>
              <a:chOff x="3312816" y="1322294"/>
              <a:chExt cx="4908377" cy="4298923"/>
            </a:xfrm>
          </p:grpSpPr>
          <p:sp>
            <p:nvSpPr>
              <p:cNvPr id="22" name="Freeform: Shape 21">
                <a:extLst>
                  <a:ext uri="{FF2B5EF4-FFF2-40B4-BE49-F238E27FC236}">
                    <a16:creationId xmlns:a16="http://schemas.microsoft.com/office/drawing/2014/main" id="{693D286B-17D0-48B5-9961-1461CB6F03E7}"/>
                  </a:ext>
                </a:extLst>
              </p:cNvPr>
              <p:cNvSpPr/>
              <p:nvPr/>
            </p:nvSpPr>
            <p:spPr bwMode="auto">
              <a:xfrm>
                <a:off x="4380231" y="4425606"/>
                <a:ext cx="3454628" cy="1195611"/>
              </a:xfrm>
              <a:custGeom>
                <a:avLst/>
                <a:gdLst>
                  <a:gd name="connsiteX0" fmla="*/ 3183231 w 3523900"/>
                  <a:gd name="connsiteY0" fmla="*/ 0 h 1219585"/>
                  <a:gd name="connsiteX1" fmla="*/ 3523900 w 3523900"/>
                  <a:gd name="connsiteY1" fmla="*/ 284776 h 1219585"/>
                  <a:gd name="connsiteX2" fmla="*/ 3422958 w 3523900"/>
                  <a:gd name="connsiteY2" fmla="*/ 421361 h 1219585"/>
                  <a:gd name="connsiteX3" fmla="*/ 1750174 w 3523900"/>
                  <a:gd name="connsiteY3" fmla="*/ 1219585 h 1219585"/>
                  <a:gd name="connsiteX4" fmla="*/ 77390 w 3523900"/>
                  <a:gd name="connsiteY4" fmla="*/ 421361 h 1219585"/>
                  <a:gd name="connsiteX5" fmla="*/ 0 w 3523900"/>
                  <a:gd name="connsiteY5" fmla="*/ 316644 h 1219585"/>
                  <a:gd name="connsiteX6" fmla="*/ 338914 w 3523900"/>
                  <a:gd name="connsiteY6" fmla="*/ 33335 h 1219585"/>
                  <a:gd name="connsiteX7" fmla="*/ 419623 w 3523900"/>
                  <a:gd name="connsiteY7" fmla="*/ 142997 h 1219585"/>
                  <a:gd name="connsiteX8" fmla="*/ 1749372 w 3523900"/>
                  <a:gd name="connsiteY8" fmla="*/ 780164 h 1219585"/>
                  <a:gd name="connsiteX9" fmla="*/ 3178324 w 3523900"/>
                  <a:gd name="connsiteY9" fmla="*/ 8206 h 1219585"/>
                  <a:gd name="connsiteX10" fmla="*/ 3183231 w 3523900"/>
                  <a:gd name="connsiteY10" fmla="*/ 0 h 1219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23900" h="1219585">
                    <a:moveTo>
                      <a:pt x="3183231" y="0"/>
                    </a:moveTo>
                    <a:lnTo>
                      <a:pt x="3523900" y="284776"/>
                    </a:lnTo>
                    <a:lnTo>
                      <a:pt x="3422958" y="421361"/>
                    </a:lnTo>
                    <a:cubicBezTo>
                      <a:pt x="3025351" y="908857"/>
                      <a:pt x="2423625" y="1219585"/>
                      <a:pt x="1750174" y="1219585"/>
                    </a:cubicBezTo>
                    <a:cubicBezTo>
                      <a:pt x="1076723" y="1219585"/>
                      <a:pt x="474997" y="908857"/>
                      <a:pt x="77390" y="421361"/>
                    </a:cubicBezTo>
                    <a:lnTo>
                      <a:pt x="0" y="316644"/>
                    </a:lnTo>
                    <a:lnTo>
                      <a:pt x="338914" y="33335"/>
                    </a:lnTo>
                    <a:lnTo>
                      <a:pt x="419623" y="142997"/>
                    </a:lnTo>
                    <a:cubicBezTo>
                      <a:pt x="735694" y="532131"/>
                      <a:pt x="1214025" y="780164"/>
                      <a:pt x="1749372" y="780164"/>
                    </a:cubicBezTo>
                    <a:cubicBezTo>
                      <a:pt x="2344203" y="780164"/>
                      <a:pt x="2868642" y="473951"/>
                      <a:pt x="3178324" y="8206"/>
                    </a:cubicBezTo>
                    <a:lnTo>
                      <a:pt x="3183231" y="0"/>
                    </a:lnTo>
                    <a:close/>
                  </a:path>
                </a:pathLst>
              </a:custGeom>
              <a:solidFill>
                <a:srgbClr val="006AB3"/>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sp>
            <p:nvSpPr>
              <p:cNvPr id="23" name="Freeform: Shape 22">
                <a:extLst>
                  <a:ext uri="{FF2B5EF4-FFF2-40B4-BE49-F238E27FC236}">
                    <a16:creationId xmlns:a16="http://schemas.microsoft.com/office/drawing/2014/main" id="{622274BE-21F8-446A-8AB8-698BA69C68E3}"/>
                  </a:ext>
                </a:extLst>
              </p:cNvPr>
              <p:cNvSpPr/>
              <p:nvPr/>
            </p:nvSpPr>
            <p:spPr bwMode="auto">
              <a:xfrm rot="19206397">
                <a:off x="3312816" y="1848854"/>
                <a:ext cx="3479539" cy="1945639"/>
              </a:xfrm>
              <a:custGeom>
                <a:avLst/>
                <a:gdLst>
                  <a:gd name="connsiteX0" fmla="*/ 3549311 w 3549311"/>
                  <a:gd name="connsiteY0" fmla="*/ 481987 h 1984653"/>
                  <a:gd name="connsiteX1" fmla="*/ 3263459 w 3549311"/>
                  <a:gd name="connsiteY1" fmla="*/ 823942 h 1984653"/>
                  <a:gd name="connsiteX2" fmla="*/ 3145894 w 3549311"/>
                  <a:gd name="connsiteY2" fmla="*/ 735491 h 1984653"/>
                  <a:gd name="connsiteX3" fmla="*/ 841761 w 3549311"/>
                  <a:gd name="connsiteY3" fmla="*/ 1079692 h 1984653"/>
                  <a:gd name="connsiteX4" fmla="*/ 466067 w 3549311"/>
                  <a:gd name="connsiteY4" fmla="*/ 1853415 h 1984653"/>
                  <a:gd name="connsiteX5" fmla="*/ 445240 w 3549311"/>
                  <a:gd name="connsiteY5" fmla="*/ 1984653 h 1984653"/>
                  <a:gd name="connsiteX6" fmla="*/ 0 w 3549311"/>
                  <a:gd name="connsiteY6" fmla="*/ 1984653 h 1984653"/>
                  <a:gd name="connsiteX7" fmla="*/ 814 w 3549311"/>
                  <a:gd name="connsiteY7" fmla="*/ 1971060 h 1984653"/>
                  <a:gd name="connsiteX8" fmla="*/ 503325 w 3549311"/>
                  <a:gd name="connsiteY8" fmla="*/ 792670 h 1984653"/>
                  <a:gd name="connsiteX9" fmla="*/ 3396045 w 3549311"/>
                  <a:gd name="connsiteY9" fmla="*/ 366625 h 1984653"/>
                  <a:gd name="connsiteX10" fmla="*/ 3549311 w 3549311"/>
                  <a:gd name="connsiteY10" fmla="*/ 481987 h 198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49311" h="1984653">
                    <a:moveTo>
                      <a:pt x="3549311" y="481987"/>
                    </a:moveTo>
                    <a:lnTo>
                      <a:pt x="3263459" y="823942"/>
                    </a:lnTo>
                    <a:lnTo>
                      <a:pt x="3145894" y="735491"/>
                    </a:lnTo>
                    <a:cubicBezTo>
                      <a:pt x="2421685" y="246965"/>
                      <a:pt x="1423194" y="384142"/>
                      <a:pt x="841761" y="1079692"/>
                    </a:cubicBezTo>
                    <a:cubicBezTo>
                      <a:pt x="647950" y="1311542"/>
                      <a:pt x="523414" y="1577996"/>
                      <a:pt x="466067" y="1853415"/>
                    </a:cubicBezTo>
                    <a:lnTo>
                      <a:pt x="445240" y="1984653"/>
                    </a:lnTo>
                    <a:lnTo>
                      <a:pt x="0" y="1984653"/>
                    </a:lnTo>
                    <a:lnTo>
                      <a:pt x="814" y="1971060"/>
                    </a:lnTo>
                    <a:cubicBezTo>
                      <a:pt x="46007" y="1552550"/>
                      <a:pt x="211964" y="1141216"/>
                      <a:pt x="503325" y="792670"/>
                    </a:cubicBezTo>
                    <a:cubicBezTo>
                      <a:pt x="1231726" y="-78693"/>
                      <a:pt x="2485311" y="-248282"/>
                      <a:pt x="3396045" y="366625"/>
                    </a:cubicBezTo>
                    <a:lnTo>
                      <a:pt x="3549311" y="481987"/>
                    </a:lnTo>
                    <a:close/>
                  </a:path>
                </a:pathLst>
              </a:custGeom>
              <a:solidFill>
                <a:srgbClr val="5558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 name="Freeform: Shape 23">
                <a:extLst>
                  <a:ext uri="{FF2B5EF4-FFF2-40B4-BE49-F238E27FC236}">
                    <a16:creationId xmlns:a16="http://schemas.microsoft.com/office/drawing/2014/main" id="{72F9B12C-F4A2-4565-8263-1D6970992911}"/>
                  </a:ext>
                </a:extLst>
              </p:cNvPr>
              <p:cNvSpPr/>
              <p:nvPr/>
            </p:nvSpPr>
            <p:spPr bwMode="auto">
              <a:xfrm>
                <a:off x="6131253" y="1322294"/>
                <a:ext cx="2089940" cy="3328762"/>
              </a:xfrm>
              <a:custGeom>
                <a:avLst/>
                <a:gdLst>
                  <a:gd name="connsiteX0" fmla="*/ 0 w 2131848"/>
                  <a:gd name="connsiteY0" fmla="*/ 0 h 3395511"/>
                  <a:gd name="connsiteX1" fmla="*/ 185688 w 2131848"/>
                  <a:gd name="connsiteY1" fmla="*/ 9488 h 3395511"/>
                  <a:gd name="connsiteX2" fmla="*/ 2131848 w 2131848"/>
                  <a:gd name="connsiteY2" fmla="*/ 2191645 h 3395511"/>
                  <a:gd name="connsiteX3" fmla="*/ 1870205 w 2131848"/>
                  <a:gd name="connsiteY3" fmla="*/ 3237189 h 3395511"/>
                  <a:gd name="connsiteX4" fmla="*/ 1775149 w 2131848"/>
                  <a:gd name="connsiteY4" fmla="*/ 3395511 h 3395511"/>
                  <a:gd name="connsiteX5" fmla="*/ 1431405 w 2131848"/>
                  <a:gd name="connsiteY5" fmla="*/ 3108164 h 3395511"/>
                  <a:gd name="connsiteX6" fmla="*/ 1478508 w 2131848"/>
                  <a:gd name="connsiteY6" fmla="*/ 3029385 h 3395511"/>
                  <a:gd name="connsiteX7" fmla="*/ 1686496 w 2131848"/>
                  <a:gd name="connsiteY7" fmla="*/ 2194799 h 3395511"/>
                  <a:gd name="connsiteX8" fmla="*/ 139432 w 2131848"/>
                  <a:gd name="connsiteY8" fmla="*/ 452933 h 3395511"/>
                  <a:gd name="connsiteX9" fmla="*/ 0 w 2131848"/>
                  <a:gd name="connsiteY9" fmla="*/ 445779 h 3395511"/>
                  <a:gd name="connsiteX10" fmla="*/ 0 w 2131848"/>
                  <a:gd name="connsiteY10" fmla="*/ 0 h 339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31848" h="3395511">
                    <a:moveTo>
                      <a:pt x="0" y="0"/>
                    </a:moveTo>
                    <a:lnTo>
                      <a:pt x="185688" y="9488"/>
                    </a:lnTo>
                    <a:cubicBezTo>
                      <a:pt x="1278817" y="121816"/>
                      <a:pt x="2131848" y="1055932"/>
                      <a:pt x="2131848" y="2191645"/>
                    </a:cubicBezTo>
                    <a:cubicBezTo>
                      <a:pt x="2131848" y="2570216"/>
                      <a:pt x="2037067" y="2926387"/>
                      <a:pt x="1870205" y="3237189"/>
                    </a:cubicBezTo>
                    <a:lnTo>
                      <a:pt x="1775149" y="3395511"/>
                    </a:lnTo>
                    <a:lnTo>
                      <a:pt x="1431405" y="3108164"/>
                    </a:lnTo>
                    <a:lnTo>
                      <a:pt x="1478508" y="3029385"/>
                    </a:lnTo>
                    <a:cubicBezTo>
                      <a:pt x="1611152" y="2781293"/>
                      <a:pt x="1686496" y="2496986"/>
                      <a:pt x="1686496" y="2194799"/>
                    </a:cubicBezTo>
                    <a:cubicBezTo>
                      <a:pt x="1686496" y="1288238"/>
                      <a:pt x="1008395" y="542597"/>
                      <a:pt x="139432" y="452933"/>
                    </a:cubicBezTo>
                    <a:lnTo>
                      <a:pt x="0" y="445779"/>
                    </a:lnTo>
                    <a:lnTo>
                      <a:pt x="0" y="0"/>
                    </a:lnTo>
                    <a:close/>
                  </a:path>
                </a:pathLst>
              </a:custGeom>
              <a:solidFill>
                <a:srgbClr val="0072C5"/>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11" tIns="140568" rIns="175711" bIns="140568" numCol="1" spcCol="0" rtlCol="0" fromWordArt="0" anchor="t" anchorCtr="0" forceAA="0" compatLnSpc="1">
                <a:prstTxWarp prst="textNoShape">
                  <a:avLst/>
                </a:prstTxWarp>
                <a:noAutofit/>
              </a:bodyPr>
              <a:lstStyle/>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a:p>
                <a:pPr algn="ctr" defTabSz="895750" fontAlgn="base">
                  <a:lnSpc>
                    <a:spcPct val="90000"/>
                  </a:lnSpc>
                  <a:spcBef>
                    <a:spcPct val="0"/>
                  </a:spcBef>
                  <a:spcAft>
                    <a:spcPct val="0"/>
                  </a:spcAft>
                  <a:defRPr/>
                </a:pPr>
                <a:endParaRPr lang="en-US" sz="1921">
                  <a:solidFill>
                    <a:srgbClr val="E6E6E6"/>
                  </a:solidFill>
                  <a:latin typeface="Segoe UI Semibold" panose="020B0702040204020203" pitchFamily="34" charset="0"/>
                  <a:ea typeface="Segoe UI" pitchFamily="34" charset="0"/>
                  <a:cs typeface="Segoe UI Semibold" panose="020B0702040204020203" pitchFamily="34" charset="0"/>
                </a:endParaRPr>
              </a:p>
            </p:txBody>
          </p:sp>
        </p:grpSp>
        <p:sp>
          <p:nvSpPr>
            <p:cNvPr id="15" name="Freeform: Shape 14">
              <a:extLst>
                <a:ext uri="{FF2B5EF4-FFF2-40B4-BE49-F238E27FC236}">
                  <a16:creationId xmlns:a16="http://schemas.microsoft.com/office/drawing/2014/main" id="{CE0D725A-F1E0-4D0B-9152-E6AA4DFC28B4}"/>
                </a:ext>
              </a:extLst>
            </p:cNvPr>
            <p:cNvSpPr/>
            <p:nvPr/>
          </p:nvSpPr>
          <p:spPr bwMode="auto">
            <a:xfrm rot="19206397">
              <a:off x="4340500" y="4680584"/>
              <a:ext cx="3217" cy="2561"/>
            </a:xfrm>
            <a:custGeom>
              <a:avLst/>
              <a:gdLst>
                <a:gd name="connsiteX0" fmla="*/ 157 w 3281"/>
                <a:gd name="connsiteY0" fmla="*/ 0 h 2612"/>
                <a:gd name="connsiteX1" fmla="*/ 3281 w 3281"/>
                <a:gd name="connsiteY1" fmla="*/ 2612 h 2612"/>
                <a:gd name="connsiteX2" fmla="*/ 0 w 3281"/>
                <a:gd name="connsiteY2" fmla="*/ 2612 h 2612"/>
                <a:gd name="connsiteX3" fmla="*/ 157 w 3281"/>
                <a:gd name="connsiteY3" fmla="*/ 0 h 2612"/>
              </a:gdLst>
              <a:ahLst/>
              <a:cxnLst>
                <a:cxn ang="0">
                  <a:pos x="connsiteX0" y="connsiteY0"/>
                </a:cxn>
                <a:cxn ang="0">
                  <a:pos x="connsiteX1" y="connsiteY1"/>
                </a:cxn>
                <a:cxn ang="0">
                  <a:pos x="connsiteX2" y="connsiteY2"/>
                </a:cxn>
                <a:cxn ang="0">
                  <a:pos x="connsiteX3" y="connsiteY3"/>
                </a:cxn>
              </a:cxnLst>
              <a:rect l="l" t="t" r="r" b="b"/>
              <a:pathLst>
                <a:path w="3281" h="2612">
                  <a:moveTo>
                    <a:pt x="157" y="0"/>
                  </a:moveTo>
                  <a:lnTo>
                    <a:pt x="3281" y="2612"/>
                  </a:lnTo>
                  <a:lnTo>
                    <a:pt x="0" y="2612"/>
                  </a:lnTo>
                  <a:lnTo>
                    <a:pt x="157"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896094" fontAlgn="base">
                <a:lnSpc>
                  <a:spcPct val="90000"/>
                </a:lnSpc>
                <a:spcBef>
                  <a:spcPct val="0"/>
                </a:spcBef>
                <a:spcAft>
                  <a:spcPct val="0"/>
                </a:spcAft>
                <a:defRPr/>
              </a:pPr>
              <a:endParaRPr lang="en-US" sz="2307">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6CE5D0E7-61C3-4CE3-AC76-CDA2FEEC3831}"/>
                </a:ext>
              </a:extLst>
            </p:cNvPr>
            <p:cNvSpPr/>
            <p:nvPr/>
          </p:nvSpPr>
          <p:spPr>
            <a:xfrm>
              <a:off x="5135274" y="3075752"/>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Content collaboration</a:t>
              </a:r>
            </a:p>
          </p:txBody>
        </p:sp>
        <p:sp>
          <p:nvSpPr>
            <p:cNvPr id="17" name="Rectangle 16">
              <a:extLst>
                <a:ext uri="{FF2B5EF4-FFF2-40B4-BE49-F238E27FC236}">
                  <a16:creationId xmlns:a16="http://schemas.microsoft.com/office/drawing/2014/main" id="{B1730C5A-1257-49AC-913D-2FF07338493D}"/>
                </a:ext>
              </a:extLst>
            </p:cNvPr>
            <p:cNvSpPr/>
            <p:nvPr/>
          </p:nvSpPr>
          <p:spPr>
            <a:xfrm>
              <a:off x="3048779" y="3965574"/>
              <a:ext cx="6094444" cy="311332"/>
            </a:xfrm>
            <a:prstGeom prst="rect">
              <a:avLst/>
            </a:prstGeom>
          </p:spPr>
          <p:txBody>
            <a:bodyPr>
              <a:spAutoFit/>
            </a:bodyPr>
            <a:lstStyle/>
            <a:p>
              <a:pPr algn="ctr" defTabSz="895750" fontAlgn="base">
                <a:lnSpc>
                  <a:spcPct val="90000"/>
                </a:lnSpc>
                <a:spcBef>
                  <a:spcPct val="0"/>
                </a:spcBef>
                <a:spcAft>
                  <a:spcPct val="0"/>
                </a:spcAft>
                <a:defRPr/>
              </a:pPr>
              <a:r>
                <a:rPr lang="en-US" sz="1537">
                  <a:gradFill>
                    <a:gsLst>
                      <a:gs pos="0">
                        <a:srgbClr val="0D0D0D"/>
                      </a:gs>
                      <a:gs pos="100000">
                        <a:srgbClr val="0D0D0D"/>
                      </a:gs>
                    </a:gsLst>
                  </a:gradFill>
                  <a:latin typeface="Segoe UI"/>
                  <a:cs typeface="Segoe UI Semibold" panose="020B0702040204020203" pitchFamily="34" charset="0"/>
                </a:rPr>
                <a:t>Stream</a:t>
              </a:r>
            </a:p>
          </p:txBody>
        </p:sp>
        <p:sp>
          <p:nvSpPr>
            <p:cNvPr id="18" name="Rectangle 17">
              <a:extLst>
                <a:ext uri="{FF2B5EF4-FFF2-40B4-BE49-F238E27FC236}">
                  <a16:creationId xmlns:a16="http://schemas.microsoft.com/office/drawing/2014/main" id="{0BB1721B-B229-42D7-8A33-73742EB1E215}"/>
                </a:ext>
              </a:extLst>
            </p:cNvPr>
            <p:cNvSpPr/>
            <p:nvPr/>
          </p:nvSpPr>
          <p:spPr>
            <a:xfrm>
              <a:off x="5122718" y="3796585"/>
              <a:ext cx="1946503" cy="1689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896215">
                <a:lnSpc>
                  <a:spcPct val="80000"/>
                </a:lnSpc>
                <a:defRPr/>
              </a:pPr>
              <a:r>
                <a:rPr lang="en-US" sz="1345">
                  <a:gradFill>
                    <a:gsLst>
                      <a:gs pos="2917">
                        <a:srgbClr val="0078D4"/>
                      </a:gs>
                      <a:gs pos="30000">
                        <a:srgbClr val="0078D4"/>
                      </a:gs>
                    </a:gsLst>
                    <a:lin ang="5400000" scaled="0"/>
                  </a:gradFill>
                  <a:latin typeface="Segoe UI" panose="020B0502040204020203" pitchFamily="34" charset="0"/>
                  <a:cs typeface="Segoe UI" panose="020B0502040204020203" pitchFamily="34" charset="0"/>
                </a:rPr>
                <a:t>Video &amp; live events</a:t>
              </a:r>
            </a:p>
          </p:txBody>
        </p:sp>
        <p:sp>
          <p:nvSpPr>
            <p:cNvPr id="19" name="Oval 18">
              <a:extLst>
                <a:ext uri="{FF2B5EF4-FFF2-40B4-BE49-F238E27FC236}">
                  <a16:creationId xmlns:a16="http://schemas.microsoft.com/office/drawing/2014/main" id="{584A49C8-D0D8-426D-977C-7649AE120D3C}"/>
                </a:ext>
              </a:extLst>
            </p:cNvPr>
            <p:cNvSpPr/>
            <p:nvPr/>
          </p:nvSpPr>
          <p:spPr bwMode="auto">
            <a:xfrm rot="3984033">
              <a:off x="4420357" y="1488147"/>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Yammer</a:t>
              </a:r>
            </a:p>
          </p:txBody>
        </p:sp>
        <p:sp>
          <p:nvSpPr>
            <p:cNvPr id="20" name="Oval 19">
              <a:extLst>
                <a:ext uri="{FF2B5EF4-FFF2-40B4-BE49-F238E27FC236}">
                  <a16:creationId xmlns:a16="http://schemas.microsoft.com/office/drawing/2014/main" id="{FE1A9282-62D7-41E8-B6BB-157C0A5EE929}"/>
                </a:ext>
              </a:extLst>
            </p:cNvPr>
            <p:cNvSpPr/>
            <p:nvPr/>
          </p:nvSpPr>
          <p:spPr bwMode="auto">
            <a:xfrm rot="17437100">
              <a:off x="4036882" y="1537094"/>
              <a:ext cx="3717312" cy="3761344"/>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Up">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Teams</a:t>
              </a:r>
            </a:p>
          </p:txBody>
        </p:sp>
        <p:sp>
          <p:nvSpPr>
            <p:cNvPr id="21" name="Oval 20">
              <a:extLst>
                <a:ext uri="{FF2B5EF4-FFF2-40B4-BE49-F238E27FC236}">
                  <a16:creationId xmlns:a16="http://schemas.microsoft.com/office/drawing/2014/main" id="{53F4D84C-8A02-46C1-8345-1BFDC48284A3}"/>
                </a:ext>
              </a:extLst>
            </p:cNvPr>
            <p:cNvSpPr/>
            <p:nvPr/>
          </p:nvSpPr>
          <p:spPr bwMode="auto">
            <a:xfrm>
              <a:off x="4224970" y="1923170"/>
              <a:ext cx="3717313" cy="3761343"/>
            </a:xfrm>
            <a:prstGeom prst="ellipse">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0" tIns="0" rIns="0" bIns="0" numCol="1" spcCol="0" rtlCol="0" fromWordArt="0" anchor="t" anchorCtr="0" forceAA="0" compatLnSpc="1">
              <a:prstTxWarp prst="textArchDown">
                <a:avLst/>
              </a:prstTxWarp>
              <a:noAutofit/>
            </a:bodyPr>
            <a:lstStyle/>
            <a:p>
              <a:pPr algn="ctr" defTabSz="895750" fontAlgn="base">
                <a:lnSpc>
                  <a:spcPct val="90000"/>
                </a:lnSpc>
                <a:spcBef>
                  <a:spcPct val="0"/>
                </a:spcBef>
                <a:spcAft>
                  <a:spcPct val="0"/>
                </a:spcAft>
                <a:defRPr/>
              </a:pPr>
              <a:r>
                <a:rPr lang="en-US" sz="2115">
                  <a:gradFill>
                    <a:gsLst>
                      <a:gs pos="2917">
                        <a:srgbClr val="FFFFFF"/>
                      </a:gs>
                      <a:gs pos="3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Outlook</a:t>
              </a:r>
            </a:p>
          </p:txBody>
        </p:sp>
      </p:grpSp>
      <p:sp>
        <p:nvSpPr>
          <p:cNvPr id="25" name="TextBox 24">
            <a:extLst>
              <a:ext uri="{FF2B5EF4-FFF2-40B4-BE49-F238E27FC236}">
                <a16:creationId xmlns:a16="http://schemas.microsoft.com/office/drawing/2014/main" id="{B4E6DACD-B9C6-4EAD-AB31-36078A2FCF87}"/>
              </a:ext>
            </a:extLst>
          </p:cNvPr>
          <p:cNvSpPr txBox="1"/>
          <p:nvPr/>
        </p:nvSpPr>
        <p:spPr>
          <a:xfrm>
            <a:off x="820089" y="3186261"/>
            <a:ext cx="3043452" cy="489280"/>
          </a:xfrm>
          <a:prstGeom prst="rect">
            <a:avLst/>
          </a:prstGeom>
          <a:noFill/>
        </p:spPr>
        <p:txBody>
          <a:bodyPr wrap="square" lIns="182828" tIns="146262" rIns="182828" bIns="146262" rtlCol="0" anchor="t">
            <a:spAutoFit/>
          </a:bodyPr>
          <a:lstStyle>
            <a:defPPr>
              <a:defRPr lang="en-US"/>
            </a:defPPr>
            <a:lvl1pPr defTabSz="914367">
              <a:lnSpc>
                <a:spcPct val="90000"/>
              </a:lnSpc>
              <a:spcAft>
                <a:spcPts val="588"/>
              </a:spcAft>
              <a:defRPr sz="1200">
                <a:gradFill>
                  <a:gsLst>
                    <a:gs pos="2917">
                      <a:srgbClr val="000000"/>
                    </a:gs>
                    <a:gs pos="30000">
                      <a:srgbClr val="000000"/>
                    </a:gs>
                  </a:gsLst>
                  <a:lin ang="5400000" scaled="0"/>
                </a:gradFill>
                <a:latin typeface="Segoe UI"/>
              </a:defRPr>
            </a:lvl1pPr>
          </a:lstStyle>
          <a:p>
            <a:pPr algn="r" defTabSz="914192">
              <a:defRPr/>
            </a:pPr>
            <a:r>
              <a:rPr lang="en-US" sz="1400"/>
              <a:t>Run effective meetings &amp; projects</a:t>
            </a:r>
          </a:p>
        </p:txBody>
      </p:sp>
      <p:sp>
        <p:nvSpPr>
          <p:cNvPr id="26" name="TextBox 25">
            <a:extLst>
              <a:ext uri="{FF2B5EF4-FFF2-40B4-BE49-F238E27FC236}">
                <a16:creationId xmlns:a16="http://schemas.microsoft.com/office/drawing/2014/main" id="{7FA08E77-D636-4917-8529-C5E9F211A5C5}"/>
              </a:ext>
            </a:extLst>
          </p:cNvPr>
          <p:cNvSpPr txBox="1"/>
          <p:nvPr/>
        </p:nvSpPr>
        <p:spPr>
          <a:xfrm>
            <a:off x="8138202" y="3165812"/>
            <a:ext cx="2881244" cy="760123"/>
          </a:xfrm>
          <a:prstGeom prst="rect">
            <a:avLst/>
          </a:prstGeom>
          <a:noFill/>
        </p:spPr>
        <p:txBody>
          <a:bodyPr wrap="square" lIns="182828" tIns="146262" rIns="182828" bIns="146262" rtlCol="0" anchor="t">
            <a:spAutoFit/>
          </a:bodyPr>
          <a:lstStyle/>
          <a:p>
            <a:pPr defTabSz="932384">
              <a:lnSpc>
                <a:spcPct val="90000"/>
              </a:lnSpc>
              <a:spcAft>
                <a:spcPts val="600"/>
              </a:spcAft>
              <a:defRPr/>
            </a:pPr>
            <a:r>
              <a:rPr lang="en-US" sz="1400">
                <a:gradFill>
                  <a:gsLst>
                    <a:gs pos="2917">
                      <a:srgbClr val="000000"/>
                    </a:gs>
                    <a:gs pos="30000">
                      <a:srgbClr val="000000"/>
                    </a:gs>
                  </a:gsLst>
                  <a:lin ang="5400000" scaled="0"/>
                </a:gradFill>
              </a:rPr>
              <a:t>Inform &amp; engage employees</a:t>
            </a:r>
          </a:p>
          <a:p>
            <a:pPr defTabSz="932384">
              <a:lnSpc>
                <a:spcPct val="90000"/>
              </a:lnSpc>
              <a:spcAft>
                <a:spcPts val="600"/>
              </a:spcAft>
              <a:defRPr/>
            </a:pPr>
            <a:endParaRPr lang="en-US" sz="1400">
              <a:solidFill>
                <a:srgbClr val="000000"/>
              </a:solidFill>
              <a:cs typeface="Segoe UI"/>
            </a:endParaRPr>
          </a:p>
        </p:txBody>
      </p:sp>
      <p:sp>
        <p:nvSpPr>
          <p:cNvPr id="27" name="Rectangle 26">
            <a:extLst>
              <a:ext uri="{FF2B5EF4-FFF2-40B4-BE49-F238E27FC236}">
                <a16:creationId xmlns:a16="http://schemas.microsoft.com/office/drawing/2014/main" id="{8B769D79-CD4C-45D7-B70B-3B7DDE35574D}"/>
              </a:ext>
            </a:extLst>
          </p:cNvPr>
          <p:cNvSpPr/>
          <p:nvPr/>
        </p:nvSpPr>
        <p:spPr>
          <a:xfrm>
            <a:off x="4464052" y="6091579"/>
            <a:ext cx="3186193" cy="307777"/>
          </a:xfrm>
          <a:prstGeom prst="rect">
            <a:avLst/>
          </a:prstGeom>
        </p:spPr>
        <p:txBody>
          <a:bodyPr wrap="none">
            <a:spAutoFit/>
          </a:bodyPr>
          <a:lstStyle/>
          <a:p>
            <a:r>
              <a:rPr lang="en-US" sz="1400"/>
              <a:t>Manage your time &amp; communications</a:t>
            </a:r>
          </a:p>
        </p:txBody>
      </p:sp>
      <p:sp>
        <p:nvSpPr>
          <p:cNvPr id="29" name="Rectangle 28">
            <a:extLst>
              <a:ext uri="{FF2B5EF4-FFF2-40B4-BE49-F238E27FC236}">
                <a16:creationId xmlns:a16="http://schemas.microsoft.com/office/drawing/2014/main" id="{96B31123-F967-4FF3-A2C3-9236F71C8E2D}"/>
              </a:ext>
            </a:extLst>
          </p:cNvPr>
          <p:cNvSpPr/>
          <p:nvPr/>
        </p:nvSpPr>
        <p:spPr>
          <a:xfrm>
            <a:off x="5036677" y="6427152"/>
            <a:ext cx="2040943" cy="363946"/>
          </a:xfrm>
          <a:prstGeom prst="rect">
            <a:avLst/>
          </a:prstGeom>
          <a:ln>
            <a:noFill/>
          </a:ln>
        </p:spPr>
        <p:txBody>
          <a:bodyPr wrap="none">
            <a:spAutoFit/>
          </a:bodyPr>
          <a:lstStyle/>
          <a:p>
            <a:pPr algn="r" defTabSz="932384">
              <a:defRPr/>
            </a:pPr>
            <a:r>
              <a:rPr lang="en-US" kern="0">
                <a:solidFill>
                  <a:schemeClr val="accent3"/>
                </a:solidFill>
                <a:latin typeface="Segoe UI Semibold" charset="0"/>
                <a:ea typeface="Segoe UI Semibold" charset="0"/>
                <a:cs typeface="Segoe UI Semibold" charset="0"/>
              </a:rPr>
              <a:t>Office 365 Groups</a:t>
            </a:r>
          </a:p>
        </p:txBody>
      </p:sp>
      <p:cxnSp>
        <p:nvCxnSpPr>
          <p:cNvPr id="30" name="Straight Connector 29">
            <a:extLst>
              <a:ext uri="{FF2B5EF4-FFF2-40B4-BE49-F238E27FC236}">
                <a16:creationId xmlns:a16="http://schemas.microsoft.com/office/drawing/2014/main" id="{745FB0CE-4611-474A-8A34-4FEEBE66BB60}"/>
              </a:ext>
            </a:extLst>
          </p:cNvPr>
          <p:cNvCxnSpPr>
            <a:cxnSpLocks/>
          </p:cNvCxnSpPr>
          <p:nvPr/>
        </p:nvCxnSpPr>
        <p:spPr>
          <a:xfrm flipH="1">
            <a:off x="437722" y="6670604"/>
            <a:ext cx="4370689" cy="0"/>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0B6CB0-F054-4E9F-B427-838CB2CB4CF9}"/>
              </a:ext>
            </a:extLst>
          </p:cNvPr>
          <p:cNvCxnSpPr/>
          <p:nvPr/>
        </p:nvCxnSpPr>
        <p:spPr>
          <a:xfrm flipH="1">
            <a:off x="449787" y="6463475"/>
            <a:ext cx="0" cy="207129"/>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B1188C5-3F47-4F16-ADA5-86EB9C8F86BA}"/>
              </a:ext>
            </a:extLst>
          </p:cNvPr>
          <p:cNvCxnSpPr>
            <a:cxnSpLocks/>
          </p:cNvCxnSpPr>
          <p:nvPr/>
        </p:nvCxnSpPr>
        <p:spPr>
          <a:xfrm>
            <a:off x="7445654" y="6670604"/>
            <a:ext cx="4331714" cy="0"/>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82BB78-F031-484A-919E-9DA27A1C8D5B}"/>
              </a:ext>
            </a:extLst>
          </p:cNvPr>
          <p:cNvCxnSpPr>
            <a:cxnSpLocks/>
          </p:cNvCxnSpPr>
          <p:nvPr/>
        </p:nvCxnSpPr>
        <p:spPr>
          <a:xfrm>
            <a:off x="11765283" y="6463475"/>
            <a:ext cx="0" cy="207129"/>
          </a:xfrm>
          <a:prstGeom prst="line">
            <a:avLst/>
          </a:prstGeom>
          <a:ln w="28575">
            <a:solidFill>
              <a:schemeClr val="tx1">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53085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TextBox 10">
            <a:extLst>
              <a:ext uri="{FF2B5EF4-FFF2-40B4-BE49-F238E27FC236}">
                <a16:creationId xmlns:a16="http://schemas.microsoft.com/office/drawing/2014/main" id="{FD871B1C-44DD-4877-B782-FD6C255AC55D}"/>
              </a:ext>
            </a:extLst>
          </p:cNvPr>
          <p:cNvSpPr txBox="1"/>
          <p:nvPr/>
        </p:nvSpPr>
        <p:spPr>
          <a:xfrm>
            <a:off x="6481131" y="2156418"/>
            <a:ext cx="5482269" cy="33675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a:gradFill>
                  <a:gsLst>
                    <a:gs pos="0">
                      <a:srgbClr val="353535"/>
                    </a:gs>
                    <a:gs pos="100000">
                      <a:srgbClr val="353535"/>
                    </a:gs>
                  </a:gsLst>
                  <a:lin ang="5400000" scaled="0"/>
                </a:gradFill>
                <a:latin typeface="+mj-lt"/>
                <a:cs typeface="Segoe UI" pitchFamily="34" charset="0"/>
              </a:rPr>
              <a:t>Membership service for M365 teamwork apps</a:t>
            </a:r>
          </a:p>
        </p:txBody>
      </p:sp>
      <p:sp>
        <p:nvSpPr>
          <p:cNvPr id="83" name="TextBox 10">
            <a:extLst>
              <a:ext uri="{FF2B5EF4-FFF2-40B4-BE49-F238E27FC236}">
                <a16:creationId xmlns:a16="http://schemas.microsoft.com/office/drawing/2014/main" id="{2335FC4E-4419-4EDE-B70E-2B4E08D53173}"/>
              </a:ext>
            </a:extLst>
          </p:cNvPr>
          <p:cNvSpPr txBox="1"/>
          <p:nvPr/>
        </p:nvSpPr>
        <p:spPr>
          <a:xfrm>
            <a:off x="6481131" y="4954177"/>
            <a:ext cx="2676143" cy="33675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a:gradFill>
                  <a:gsLst>
                    <a:gs pos="0">
                      <a:srgbClr val="353535"/>
                    </a:gs>
                    <a:gs pos="100000">
                      <a:srgbClr val="353535"/>
                    </a:gs>
                  </a:gsLst>
                  <a:lin ang="5400000" scaled="0"/>
                </a:gradFill>
                <a:latin typeface="+mj-lt"/>
                <a:cs typeface="Segoe UI" pitchFamily="34" charset="0"/>
              </a:rPr>
              <a:t>Extensible</a:t>
            </a:r>
          </a:p>
        </p:txBody>
      </p:sp>
      <p:sp>
        <p:nvSpPr>
          <p:cNvPr id="84" name="TextBox 10">
            <a:extLst>
              <a:ext uri="{FF2B5EF4-FFF2-40B4-BE49-F238E27FC236}">
                <a16:creationId xmlns:a16="http://schemas.microsoft.com/office/drawing/2014/main" id="{B00AF9FE-4371-412B-BFA6-50464E23D267}"/>
              </a:ext>
            </a:extLst>
          </p:cNvPr>
          <p:cNvSpPr txBox="1"/>
          <p:nvPr/>
        </p:nvSpPr>
        <p:spPr>
          <a:xfrm>
            <a:off x="6481131" y="3498979"/>
            <a:ext cx="5005958" cy="336759"/>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02" fontAlgn="base">
              <a:lnSpc>
                <a:spcPct val="90000"/>
              </a:lnSpc>
              <a:spcBef>
                <a:spcPct val="0"/>
              </a:spcBef>
              <a:spcAft>
                <a:spcPct val="0"/>
              </a:spcAft>
              <a:defRPr/>
            </a:pPr>
            <a:r>
              <a:rPr lang="en-US" sz="1765">
                <a:gradFill>
                  <a:gsLst>
                    <a:gs pos="0">
                      <a:srgbClr val="353535"/>
                    </a:gs>
                    <a:gs pos="100000">
                      <a:srgbClr val="353535"/>
                    </a:gs>
                  </a:gsLst>
                  <a:lin ang="5400000" scaled="0"/>
                </a:gradFill>
                <a:latin typeface="+mj-lt"/>
                <a:cs typeface="Segoe UI" pitchFamily="34" charset="0"/>
              </a:rPr>
              <a:t>Centrally managed and governed</a:t>
            </a:r>
          </a:p>
        </p:txBody>
      </p:sp>
      <p:grpSp>
        <p:nvGrpSpPr>
          <p:cNvPr id="37" name="Group 36">
            <a:extLst>
              <a:ext uri="{FF2B5EF4-FFF2-40B4-BE49-F238E27FC236}">
                <a16:creationId xmlns:a16="http://schemas.microsoft.com/office/drawing/2014/main" id="{F49A787C-3D1C-442E-8ABD-A155C536D04A}"/>
              </a:ext>
            </a:extLst>
          </p:cNvPr>
          <p:cNvGrpSpPr/>
          <p:nvPr/>
        </p:nvGrpSpPr>
        <p:grpSpPr>
          <a:xfrm>
            <a:off x="1298479" y="2411519"/>
            <a:ext cx="2624032" cy="2624032"/>
            <a:chOff x="1298479" y="2411519"/>
            <a:chExt cx="2624032" cy="2624032"/>
          </a:xfrm>
        </p:grpSpPr>
        <p:sp>
          <p:nvSpPr>
            <p:cNvPr id="35" name="TextBox 10">
              <a:extLst>
                <a:ext uri="{FF2B5EF4-FFF2-40B4-BE49-F238E27FC236}">
                  <a16:creationId xmlns:a16="http://schemas.microsoft.com/office/drawing/2014/main" id="{5D3FB236-DA46-4572-9822-035D5299E58C}"/>
                </a:ext>
              </a:extLst>
            </p:cNvPr>
            <p:cNvSpPr txBox="1"/>
            <p:nvPr/>
          </p:nvSpPr>
          <p:spPr>
            <a:xfrm flipH="1">
              <a:off x="1714070" y="3438343"/>
              <a:ext cx="1792850" cy="646331"/>
            </a:xfrm>
            <a:prstGeom prst="rect">
              <a:avLst/>
            </a:prstGeom>
            <a:noFill/>
          </p:spPr>
          <p:txBody>
            <a:bodyPr wrap="squar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102" fontAlgn="base">
                <a:lnSpc>
                  <a:spcPct val="90000"/>
                </a:lnSpc>
                <a:spcBef>
                  <a:spcPct val="0"/>
                </a:spcBef>
                <a:spcAft>
                  <a:spcPct val="0"/>
                </a:spcAft>
                <a:defRPr/>
              </a:pPr>
              <a:r>
                <a:rPr lang="en-US" sz="2000">
                  <a:gradFill>
                    <a:gsLst>
                      <a:gs pos="0">
                        <a:srgbClr val="353535"/>
                      </a:gs>
                      <a:gs pos="100000">
                        <a:srgbClr val="353535"/>
                      </a:gs>
                    </a:gsLst>
                    <a:lin ang="5400000" scaled="0"/>
                  </a:gradFill>
                  <a:latin typeface="+mj-lt"/>
                  <a:cs typeface="Segoe UI" pitchFamily="34" charset="0"/>
                </a:rPr>
                <a:t>Office 365 Groups</a:t>
              </a:r>
            </a:p>
          </p:txBody>
        </p:sp>
        <p:sp>
          <p:nvSpPr>
            <p:cNvPr id="65" name="Oval 64">
              <a:extLst>
                <a:ext uri="{FF2B5EF4-FFF2-40B4-BE49-F238E27FC236}">
                  <a16:creationId xmlns:a16="http://schemas.microsoft.com/office/drawing/2014/main" id="{9C25BABB-A9FA-4AE8-A248-7ACB2234A56E}"/>
                </a:ext>
              </a:extLst>
            </p:cNvPr>
            <p:cNvSpPr/>
            <p:nvPr/>
          </p:nvSpPr>
          <p:spPr bwMode="auto">
            <a:xfrm>
              <a:off x="1298479" y="2411519"/>
              <a:ext cx="2624032" cy="2624032"/>
            </a:xfrm>
            <a:prstGeom prst="ellipse">
              <a:avLst/>
            </a:prstGeom>
            <a:noFill/>
            <a:ln w="19050" cap="flat" cmpd="sng" algn="ctr">
              <a:solidFill>
                <a:schemeClr val="tx1"/>
              </a:solidFill>
              <a:prstDash val="solid"/>
              <a:headEnd type="none"/>
              <a:tailEnd type="none"/>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Semilight"/>
                <a:cs typeface="Segoe UI" pitchFamily="34" charset="0"/>
              </a:endParaRPr>
            </a:p>
          </p:txBody>
        </p:sp>
        <p:grpSp>
          <p:nvGrpSpPr>
            <p:cNvPr id="21" name="Group 20">
              <a:extLst>
                <a:ext uri="{FF2B5EF4-FFF2-40B4-BE49-F238E27FC236}">
                  <a16:creationId xmlns:a16="http://schemas.microsoft.com/office/drawing/2014/main" id="{58FBA08A-FD96-422C-8AE1-5E9674CF9169}"/>
                </a:ext>
              </a:extLst>
            </p:cNvPr>
            <p:cNvGrpSpPr/>
            <p:nvPr/>
          </p:nvGrpSpPr>
          <p:grpSpPr>
            <a:xfrm>
              <a:off x="2281431" y="4138708"/>
              <a:ext cx="658128" cy="663174"/>
              <a:chOff x="5911850" y="3184525"/>
              <a:chExt cx="620713" cy="625475"/>
            </a:xfrm>
            <a:solidFill>
              <a:schemeClr val="tx1"/>
            </a:solidFill>
          </p:grpSpPr>
          <p:sp>
            <p:nvSpPr>
              <p:cNvPr id="22" name="Freeform 5">
                <a:extLst>
                  <a:ext uri="{FF2B5EF4-FFF2-40B4-BE49-F238E27FC236}">
                    <a16:creationId xmlns:a16="http://schemas.microsoft.com/office/drawing/2014/main" id="{A2CB0CF0-1EDA-48DE-B760-E24D430272BC}"/>
                  </a:ext>
                </a:extLst>
              </p:cNvPr>
              <p:cNvSpPr>
                <a:spLocks/>
              </p:cNvSpPr>
              <p:nvPr/>
            </p:nvSpPr>
            <p:spPr bwMode="auto">
              <a:xfrm>
                <a:off x="6099175" y="3413125"/>
                <a:ext cx="119063" cy="203200"/>
              </a:xfrm>
              <a:custGeom>
                <a:avLst/>
                <a:gdLst>
                  <a:gd name="T0" fmla="*/ 0 w 31"/>
                  <a:gd name="T1" fmla="*/ 24 h 53"/>
                  <a:gd name="T2" fmla="*/ 3 w 31"/>
                  <a:gd name="T3" fmla="*/ 33 h 53"/>
                  <a:gd name="T4" fmla="*/ 2 w 31"/>
                  <a:gd name="T5" fmla="*/ 40 h 53"/>
                  <a:gd name="T6" fmla="*/ 26 w 31"/>
                  <a:gd name="T7" fmla="*/ 53 h 53"/>
                  <a:gd name="T8" fmla="*/ 31 w 31"/>
                  <a:gd name="T9" fmla="*/ 51 h 53"/>
                  <a:gd name="T10" fmla="*/ 31 w 31"/>
                  <a:gd name="T11" fmla="*/ 2 h 53"/>
                  <a:gd name="T12" fmla="*/ 25 w 31"/>
                  <a:gd name="T13" fmla="*/ 0 h 53"/>
                  <a:gd name="T14" fmla="*/ 0 w 31"/>
                  <a:gd name="T15" fmla="*/ 24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53">
                    <a:moveTo>
                      <a:pt x="0" y="24"/>
                    </a:moveTo>
                    <a:cubicBezTo>
                      <a:pt x="2" y="26"/>
                      <a:pt x="3" y="30"/>
                      <a:pt x="3" y="33"/>
                    </a:cubicBezTo>
                    <a:cubicBezTo>
                      <a:pt x="3" y="36"/>
                      <a:pt x="3" y="38"/>
                      <a:pt x="2" y="40"/>
                    </a:cubicBezTo>
                    <a:cubicBezTo>
                      <a:pt x="26" y="53"/>
                      <a:pt x="26" y="53"/>
                      <a:pt x="26" y="53"/>
                    </a:cubicBezTo>
                    <a:cubicBezTo>
                      <a:pt x="28" y="52"/>
                      <a:pt x="29" y="51"/>
                      <a:pt x="31" y="51"/>
                    </a:cubicBezTo>
                    <a:cubicBezTo>
                      <a:pt x="31" y="2"/>
                      <a:pt x="31" y="2"/>
                      <a:pt x="31" y="2"/>
                    </a:cubicBezTo>
                    <a:cubicBezTo>
                      <a:pt x="29" y="2"/>
                      <a:pt x="27" y="1"/>
                      <a:pt x="25" y="0"/>
                    </a:cubicBez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161616"/>
                  </a:solidFill>
                  <a:latin typeface="Segoe UI"/>
                </a:endParaRPr>
              </a:p>
            </p:txBody>
          </p:sp>
          <p:sp>
            <p:nvSpPr>
              <p:cNvPr id="23" name="Freeform 6">
                <a:extLst>
                  <a:ext uri="{FF2B5EF4-FFF2-40B4-BE49-F238E27FC236}">
                    <a16:creationId xmlns:a16="http://schemas.microsoft.com/office/drawing/2014/main" id="{8848B0B8-BA6C-4979-AF8E-063CD7F2099D}"/>
                  </a:ext>
                </a:extLst>
              </p:cNvPr>
              <p:cNvSpPr>
                <a:spLocks/>
              </p:cNvSpPr>
              <p:nvPr/>
            </p:nvSpPr>
            <p:spPr bwMode="auto">
              <a:xfrm>
                <a:off x="6234113" y="3416300"/>
                <a:ext cx="114300" cy="200025"/>
              </a:xfrm>
              <a:custGeom>
                <a:avLst/>
                <a:gdLst>
                  <a:gd name="T0" fmla="*/ 5 w 30"/>
                  <a:gd name="T1" fmla="*/ 0 h 52"/>
                  <a:gd name="T2" fmla="*/ 0 w 30"/>
                  <a:gd name="T3" fmla="*/ 1 h 52"/>
                  <a:gd name="T4" fmla="*/ 0 w 30"/>
                  <a:gd name="T5" fmla="*/ 50 h 52"/>
                  <a:gd name="T6" fmla="*/ 5 w 30"/>
                  <a:gd name="T7" fmla="*/ 52 h 52"/>
                  <a:gd name="T8" fmla="*/ 29 w 30"/>
                  <a:gd name="T9" fmla="*/ 39 h 52"/>
                  <a:gd name="T10" fmla="*/ 27 w 30"/>
                  <a:gd name="T11" fmla="*/ 32 h 52"/>
                  <a:gd name="T12" fmla="*/ 30 w 30"/>
                  <a:gd name="T13" fmla="*/ 23 h 52"/>
                  <a:gd name="T14" fmla="*/ 5 w 30"/>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52">
                    <a:moveTo>
                      <a:pt x="5" y="0"/>
                    </a:moveTo>
                    <a:cubicBezTo>
                      <a:pt x="3" y="0"/>
                      <a:pt x="2" y="1"/>
                      <a:pt x="0" y="1"/>
                    </a:cubicBezTo>
                    <a:cubicBezTo>
                      <a:pt x="0" y="50"/>
                      <a:pt x="0" y="50"/>
                      <a:pt x="0" y="50"/>
                    </a:cubicBezTo>
                    <a:cubicBezTo>
                      <a:pt x="2" y="50"/>
                      <a:pt x="3" y="51"/>
                      <a:pt x="5" y="52"/>
                    </a:cubicBezTo>
                    <a:cubicBezTo>
                      <a:pt x="29" y="39"/>
                      <a:pt x="29" y="39"/>
                      <a:pt x="29" y="39"/>
                    </a:cubicBezTo>
                    <a:cubicBezTo>
                      <a:pt x="28" y="37"/>
                      <a:pt x="27" y="35"/>
                      <a:pt x="27" y="32"/>
                    </a:cubicBezTo>
                    <a:cubicBezTo>
                      <a:pt x="27" y="29"/>
                      <a:pt x="28" y="26"/>
                      <a:pt x="30" y="23"/>
                    </a:cubicBez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161616"/>
                  </a:solidFill>
                  <a:latin typeface="Segoe UI"/>
                </a:endParaRPr>
              </a:p>
            </p:txBody>
          </p:sp>
          <p:sp>
            <p:nvSpPr>
              <p:cNvPr id="24" name="Freeform 7">
                <a:extLst>
                  <a:ext uri="{FF2B5EF4-FFF2-40B4-BE49-F238E27FC236}">
                    <a16:creationId xmlns:a16="http://schemas.microsoft.com/office/drawing/2014/main" id="{22994E86-DA31-4ACF-B064-372F722AB641}"/>
                  </a:ext>
                </a:extLst>
              </p:cNvPr>
              <p:cNvSpPr>
                <a:spLocks noEditPoints="1"/>
              </p:cNvSpPr>
              <p:nvPr/>
            </p:nvSpPr>
            <p:spPr bwMode="auto">
              <a:xfrm>
                <a:off x="5911850" y="3184525"/>
                <a:ext cx="620713" cy="625475"/>
              </a:xfrm>
              <a:custGeom>
                <a:avLst/>
                <a:gdLst>
                  <a:gd name="T0" fmla="*/ 82 w 162"/>
                  <a:gd name="T1" fmla="*/ 0 h 164"/>
                  <a:gd name="T2" fmla="*/ 0 w 162"/>
                  <a:gd name="T3" fmla="*/ 98 h 164"/>
                  <a:gd name="T4" fmla="*/ 82 w 162"/>
                  <a:gd name="T5" fmla="*/ 164 h 164"/>
                  <a:gd name="T6" fmla="*/ 162 w 162"/>
                  <a:gd name="T7" fmla="*/ 98 h 164"/>
                  <a:gd name="T8" fmla="*/ 82 w 162"/>
                  <a:gd name="T9" fmla="*/ 0 h 164"/>
                  <a:gd name="T10" fmla="*/ 126 w 162"/>
                  <a:gd name="T11" fmla="*/ 108 h 164"/>
                  <a:gd name="T12" fmla="*/ 115 w 162"/>
                  <a:gd name="T13" fmla="*/ 104 h 164"/>
                  <a:gd name="T14" fmla="*/ 93 w 162"/>
                  <a:gd name="T15" fmla="*/ 115 h 164"/>
                  <a:gd name="T16" fmla="*/ 97 w 162"/>
                  <a:gd name="T17" fmla="*/ 126 h 164"/>
                  <a:gd name="T18" fmla="*/ 82 w 162"/>
                  <a:gd name="T19" fmla="*/ 141 h 164"/>
                  <a:gd name="T20" fmla="*/ 67 w 162"/>
                  <a:gd name="T21" fmla="*/ 126 h 164"/>
                  <a:gd name="T22" fmla="*/ 71 w 162"/>
                  <a:gd name="T23" fmla="*/ 115 h 164"/>
                  <a:gd name="T24" fmla="*/ 48 w 162"/>
                  <a:gd name="T25" fmla="*/ 103 h 164"/>
                  <a:gd name="T26" fmla="*/ 37 w 162"/>
                  <a:gd name="T27" fmla="*/ 108 h 164"/>
                  <a:gd name="T28" fmla="*/ 22 w 162"/>
                  <a:gd name="T29" fmla="*/ 93 h 164"/>
                  <a:gd name="T30" fmla="*/ 37 w 162"/>
                  <a:gd name="T31" fmla="*/ 78 h 164"/>
                  <a:gd name="T32" fmla="*/ 46 w 162"/>
                  <a:gd name="T33" fmla="*/ 81 h 164"/>
                  <a:gd name="T34" fmla="*/ 71 w 162"/>
                  <a:gd name="T35" fmla="*/ 58 h 164"/>
                  <a:gd name="T36" fmla="*/ 67 w 162"/>
                  <a:gd name="T37" fmla="*/ 47 h 164"/>
                  <a:gd name="T38" fmla="*/ 82 w 162"/>
                  <a:gd name="T39" fmla="*/ 32 h 164"/>
                  <a:gd name="T40" fmla="*/ 97 w 162"/>
                  <a:gd name="T41" fmla="*/ 47 h 164"/>
                  <a:gd name="T42" fmla="*/ 92 w 162"/>
                  <a:gd name="T43" fmla="*/ 58 h 164"/>
                  <a:gd name="T44" fmla="*/ 117 w 162"/>
                  <a:gd name="T45" fmla="*/ 81 h 164"/>
                  <a:gd name="T46" fmla="*/ 126 w 162"/>
                  <a:gd name="T47" fmla="*/ 78 h 164"/>
                  <a:gd name="T48" fmla="*/ 141 w 162"/>
                  <a:gd name="T49" fmla="*/ 93 h 164"/>
                  <a:gd name="T50" fmla="*/ 126 w 162"/>
                  <a:gd name="T51" fmla="*/ 10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2" h="164">
                    <a:moveTo>
                      <a:pt x="82" y="0"/>
                    </a:moveTo>
                    <a:cubicBezTo>
                      <a:pt x="0" y="98"/>
                      <a:pt x="0" y="98"/>
                      <a:pt x="0" y="98"/>
                    </a:cubicBezTo>
                    <a:cubicBezTo>
                      <a:pt x="82" y="164"/>
                      <a:pt x="82" y="164"/>
                      <a:pt x="82" y="164"/>
                    </a:cubicBezTo>
                    <a:cubicBezTo>
                      <a:pt x="162" y="98"/>
                      <a:pt x="162" y="98"/>
                      <a:pt x="162" y="98"/>
                    </a:cubicBezTo>
                    <a:lnTo>
                      <a:pt x="82" y="0"/>
                    </a:lnTo>
                    <a:close/>
                    <a:moveTo>
                      <a:pt x="126" y="108"/>
                    </a:moveTo>
                    <a:cubicBezTo>
                      <a:pt x="122" y="108"/>
                      <a:pt x="118" y="107"/>
                      <a:pt x="115" y="104"/>
                    </a:cubicBezTo>
                    <a:cubicBezTo>
                      <a:pt x="93" y="115"/>
                      <a:pt x="93" y="115"/>
                      <a:pt x="93" y="115"/>
                    </a:cubicBezTo>
                    <a:cubicBezTo>
                      <a:pt x="95" y="118"/>
                      <a:pt x="97" y="122"/>
                      <a:pt x="97" y="126"/>
                    </a:cubicBezTo>
                    <a:cubicBezTo>
                      <a:pt x="97" y="134"/>
                      <a:pt x="90" y="141"/>
                      <a:pt x="82" y="141"/>
                    </a:cubicBezTo>
                    <a:cubicBezTo>
                      <a:pt x="74" y="141"/>
                      <a:pt x="67" y="134"/>
                      <a:pt x="67" y="126"/>
                    </a:cubicBezTo>
                    <a:cubicBezTo>
                      <a:pt x="67" y="122"/>
                      <a:pt x="69" y="118"/>
                      <a:pt x="71" y="115"/>
                    </a:cubicBezTo>
                    <a:cubicBezTo>
                      <a:pt x="48" y="103"/>
                      <a:pt x="48" y="103"/>
                      <a:pt x="48" y="103"/>
                    </a:cubicBezTo>
                    <a:cubicBezTo>
                      <a:pt x="46" y="106"/>
                      <a:pt x="42" y="108"/>
                      <a:pt x="37" y="108"/>
                    </a:cubicBezTo>
                    <a:cubicBezTo>
                      <a:pt x="29" y="108"/>
                      <a:pt x="22" y="102"/>
                      <a:pt x="22" y="93"/>
                    </a:cubicBezTo>
                    <a:cubicBezTo>
                      <a:pt x="22" y="85"/>
                      <a:pt x="29" y="78"/>
                      <a:pt x="37" y="78"/>
                    </a:cubicBezTo>
                    <a:cubicBezTo>
                      <a:pt x="41" y="78"/>
                      <a:pt x="44" y="79"/>
                      <a:pt x="46" y="81"/>
                    </a:cubicBezTo>
                    <a:cubicBezTo>
                      <a:pt x="71" y="58"/>
                      <a:pt x="71" y="58"/>
                      <a:pt x="71" y="58"/>
                    </a:cubicBezTo>
                    <a:cubicBezTo>
                      <a:pt x="69" y="55"/>
                      <a:pt x="67" y="51"/>
                      <a:pt x="67" y="47"/>
                    </a:cubicBezTo>
                    <a:cubicBezTo>
                      <a:pt x="67" y="39"/>
                      <a:pt x="74" y="32"/>
                      <a:pt x="82" y="32"/>
                    </a:cubicBezTo>
                    <a:cubicBezTo>
                      <a:pt x="90" y="32"/>
                      <a:pt x="97" y="39"/>
                      <a:pt x="97" y="47"/>
                    </a:cubicBezTo>
                    <a:cubicBezTo>
                      <a:pt x="97" y="52"/>
                      <a:pt x="95" y="56"/>
                      <a:pt x="92" y="58"/>
                    </a:cubicBezTo>
                    <a:cubicBezTo>
                      <a:pt x="117" y="81"/>
                      <a:pt x="117" y="81"/>
                      <a:pt x="117" y="81"/>
                    </a:cubicBezTo>
                    <a:cubicBezTo>
                      <a:pt x="119" y="80"/>
                      <a:pt x="123" y="78"/>
                      <a:pt x="126" y="78"/>
                    </a:cubicBezTo>
                    <a:cubicBezTo>
                      <a:pt x="134" y="78"/>
                      <a:pt x="141" y="85"/>
                      <a:pt x="141" y="93"/>
                    </a:cubicBezTo>
                    <a:cubicBezTo>
                      <a:pt x="141" y="102"/>
                      <a:pt x="134" y="108"/>
                      <a:pt x="126" y="1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defTabSz="896354">
                  <a:defRPr/>
                </a:pPr>
                <a:endParaRPr lang="en-US" sz="1730">
                  <a:solidFill>
                    <a:srgbClr val="161616"/>
                  </a:solidFill>
                  <a:latin typeface="Segoe UI"/>
                </a:endParaRPr>
              </a:p>
            </p:txBody>
          </p:sp>
        </p:grpSp>
        <p:grpSp>
          <p:nvGrpSpPr>
            <p:cNvPr id="39" name="Group 38">
              <a:extLst>
                <a:ext uri="{FF2B5EF4-FFF2-40B4-BE49-F238E27FC236}">
                  <a16:creationId xmlns:a16="http://schemas.microsoft.com/office/drawing/2014/main" id="{172FE077-378D-41DC-BAF2-7CAFBD893318}"/>
                </a:ext>
              </a:extLst>
            </p:cNvPr>
            <p:cNvGrpSpPr/>
            <p:nvPr/>
          </p:nvGrpSpPr>
          <p:grpSpPr>
            <a:xfrm>
              <a:off x="2201370" y="2777921"/>
              <a:ext cx="818250" cy="481954"/>
              <a:chOff x="4705350" y="3590925"/>
              <a:chExt cx="606426" cy="357188"/>
            </a:xfrm>
            <a:noFill/>
          </p:grpSpPr>
          <p:sp>
            <p:nvSpPr>
              <p:cNvPr id="40" name="Freeform 5">
                <a:extLst>
                  <a:ext uri="{FF2B5EF4-FFF2-40B4-BE49-F238E27FC236}">
                    <a16:creationId xmlns:a16="http://schemas.microsoft.com/office/drawing/2014/main" id="{AB624032-7275-4E52-8A73-D65AB41940BD}"/>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B43E21B7-2318-43D3-BD30-3D8A4A21EAC8}"/>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2" name="Freeform 7">
                <a:extLst>
                  <a:ext uri="{FF2B5EF4-FFF2-40B4-BE49-F238E27FC236}">
                    <a16:creationId xmlns:a16="http://schemas.microsoft.com/office/drawing/2014/main" id="{46041A78-2203-402E-96FD-988A6335237D}"/>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8">
                <a:extLst>
                  <a:ext uri="{FF2B5EF4-FFF2-40B4-BE49-F238E27FC236}">
                    <a16:creationId xmlns:a16="http://schemas.microsoft.com/office/drawing/2014/main" id="{28840BC8-C563-4BD6-BB15-E4344CF567A1}"/>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9">
                <a:extLst>
                  <a:ext uri="{FF2B5EF4-FFF2-40B4-BE49-F238E27FC236}">
                    <a16:creationId xmlns:a16="http://schemas.microsoft.com/office/drawing/2014/main" id="{22B08C14-2B00-4700-B803-6CD4F8BA848D}"/>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5" name="Freeform 10">
                <a:extLst>
                  <a:ext uri="{FF2B5EF4-FFF2-40B4-BE49-F238E27FC236}">
                    <a16:creationId xmlns:a16="http://schemas.microsoft.com/office/drawing/2014/main" id="{D728A946-F003-42FA-8F97-947224E82B2D}"/>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 name="Title 1">
            <a:extLst>
              <a:ext uri="{FF2B5EF4-FFF2-40B4-BE49-F238E27FC236}">
                <a16:creationId xmlns:a16="http://schemas.microsoft.com/office/drawing/2014/main" id="{E7B9103E-ADD4-46B0-89AA-F5992BCBF8A8}"/>
              </a:ext>
            </a:extLst>
          </p:cNvPr>
          <p:cNvSpPr>
            <a:spLocks noGrp="1"/>
          </p:cNvSpPr>
          <p:nvPr>
            <p:ph type="title"/>
          </p:nvPr>
        </p:nvSpPr>
        <p:spPr>
          <a:xfrm>
            <a:off x="588263" y="457200"/>
            <a:ext cx="11018520" cy="861774"/>
          </a:xfrm>
        </p:spPr>
        <p:txBody>
          <a:bodyPr/>
          <a:lstStyle/>
          <a:p>
            <a:r>
              <a:rPr lang="en-US"/>
              <a:t>What is Office 365 Groups?</a:t>
            </a:r>
            <a:br>
              <a:rPr lang="en-US"/>
            </a:br>
            <a:r>
              <a:rPr lang="en-US" sz="2000"/>
              <a:t>Single identity for teamwork and beyond</a:t>
            </a:r>
          </a:p>
        </p:txBody>
      </p:sp>
      <p:sp>
        <p:nvSpPr>
          <p:cNvPr id="33" name="create" title="Icon of a pencil with an arrow around it pointing counterclockwise">
            <a:extLst>
              <a:ext uri="{FF2B5EF4-FFF2-40B4-BE49-F238E27FC236}">
                <a16:creationId xmlns:a16="http://schemas.microsoft.com/office/drawing/2014/main" id="{5D1CE755-8A34-48C2-B5EC-4F2295829E6D}"/>
              </a:ext>
            </a:extLst>
          </p:cNvPr>
          <p:cNvSpPr>
            <a:spLocks noChangeAspect="1" noEditPoints="1"/>
          </p:cNvSpPr>
          <p:nvPr/>
        </p:nvSpPr>
        <p:spPr bwMode="auto">
          <a:xfrm>
            <a:off x="5740541" y="2044846"/>
            <a:ext cx="571667" cy="559904"/>
          </a:xfrm>
          <a:custGeom>
            <a:avLst/>
            <a:gdLst>
              <a:gd name="T0" fmla="*/ 0 w 354"/>
              <a:gd name="T1" fmla="*/ 174 h 348"/>
              <a:gd name="T2" fmla="*/ 177 w 354"/>
              <a:gd name="T3" fmla="*/ 0 h 348"/>
              <a:gd name="T4" fmla="*/ 354 w 354"/>
              <a:gd name="T5" fmla="*/ 174 h 348"/>
              <a:gd name="T6" fmla="*/ 177 w 354"/>
              <a:gd name="T7" fmla="*/ 348 h 348"/>
              <a:gd name="T8" fmla="*/ 18 w 354"/>
              <a:gd name="T9" fmla="*/ 252 h 348"/>
              <a:gd name="T10" fmla="*/ 60 w 354"/>
              <a:gd name="T11" fmla="*/ 265 h 348"/>
              <a:gd name="T12" fmla="*/ 18 w 354"/>
              <a:gd name="T13" fmla="*/ 252 h 348"/>
              <a:gd name="T14" fmla="*/ 6 w 354"/>
              <a:gd name="T15" fmla="*/ 294 h 348"/>
              <a:gd name="T16" fmla="*/ 263 w 354"/>
              <a:gd name="T17" fmla="*/ 22 h 348"/>
              <a:gd name="T18" fmla="*/ 161 w 354"/>
              <a:gd name="T19" fmla="*/ 121 h 348"/>
              <a:gd name="T20" fmla="*/ 120 w 354"/>
              <a:gd name="T21" fmla="*/ 234 h 348"/>
              <a:gd name="T22" fmla="*/ 237 w 354"/>
              <a:gd name="T23" fmla="*/ 194 h 348"/>
              <a:gd name="T24" fmla="*/ 336 w 354"/>
              <a:gd name="T25" fmla="*/ 97 h 348"/>
              <a:gd name="T26" fmla="*/ 161 w 354"/>
              <a:gd name="T27" fmla="*/ 121 h 348"/>
              <a:gd name="T28" fmla="*/ 217 w 354"/>
              <a:gd name="T29" fmla="*/ 140 h 348"/>
              <a:gd name="T30" fmla="*/ 304 w 354"/>
              <a:gd name="T31" fmla="*/ 52 h 348"/>
              <a:gd name="T32" fmla="*/ 236 w 354"/>
              <a:gd name="T33" fmla="*/ 194 h 348"/>
              <a:gd name="T34" fmla="*/ 217 w 354"/>
              <a:gd name="T35" fmla="*/ 140 h 348"/>
              <a:gd name="T36" fmla="*/ 138 w 354"/>
              <a:gd name="T37" fmla="*/ 184 h 348"/>
              <a:gd name="T38" fmla="*/ 171 w 354"/>
              <a:gd name="T39" fmla="*/ 21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48">
                <a:moveTo>
                  <a:pt x="0" y="174"/>
                </a:moveTo>
                <a:cubicBezTo>
                  <a:pt x="0" y="78"/>
                  <a:pt x="79" y="0"/>
                  <a:pt x="177" y="0"/>
                </a:cubicBezTo>
                <a:cubicBezTo>
                  <a:pt x="275" y="0"/>
                  <a:pt x="354" y="78"/>
                  <a:pt x="354" y="174"/>
                </a:cubicBezTo>
                <a:cubicBezTo>
                  <a:pt x="354" y="271"/>
                  <a:pt x="275" y="348"/>
                  <a:pt x="177" y="348"/>
                </a:cubicBezTo>
                <a:cubicBezTo>
                  <a:pt x="108" y="348"/>
                  <a:pt x="47" y="309"/>
                  <a:pt x="18" y="252"/>
                </a:cubicBezTo>
                <a:moveTo>
                  <a:pt x="60" y="265"/>
                </a:moveTo>
                <a:cubicBezTo>
                  <a:pt x="18" y="252"/>
                  <a:pt x="18" y="252"/>
                  <a:pt x="18" y="252"/>
                </a:cubicBezTo>
                <a:cubicBezTo>
                  <a:pt x="6" y="294"/>
                  <a:pt x="6" y="294"/>
                  <a:pt x="6" y="294"/>
                </a:cubicBezTo>
                <a:moveTo>
                  <a:pt x="263" y="22"/>
                </a:moveTo>
                <a:cubicBezTo>
                  <a:pt x="161" y="121"/>
                  <a:pt x="161" y="121"/>
                  <a:pt x="161" y="121"/>
                </a:cubicBezTo>
                <a:cubicBezTo>
                  <a:pt x="120" y="234"/>
                  <a:pt x="120" y="234"/>
                  <a:pt x="120" y="234"/>
                </a:cubicBezTo>
                <a:cubicBezTo>
                  <a:pt x="237" y="194"/>
                  <a:pt x="237" y="194"/>
                  <a:pt x="237" y="194"/>
                </a:cubicBezTo>
                <a:cubicBezTo>
                  <a:pt x="336" y="97"/>
                  <a:pt x="336" y="97"/>
                  <a:pt x="336" y="97"/>
                </a:cubicBezTo>
                <a:moveTo>
                  <a:pt x="161" y="121"/>
                </a:moveTo>
                <a:cubicBezTo>
                  <a:pt x="217" y="140"/>
                  <a:pt x="217" y="140"/>
                  <a:pt x="217" y="140"/>
                </a:cubicBezTo>
                <a:cubicBezTo>
                  <a:pt x="304" y="52"/>
                  <a:pt x="304" y="52"/>
                  <a:pt x="304" y="52"/>
                </a:cubicBezTo>
                <a:moveTo>
                  <a:pt x="236" y="194"/>
                </a:moveTo>
                <a:cubicBezTo>
                  <a:pt x="217" y="140"/>
                  <a:pt x="217" y="140"/>
                  <a:pt x="217" y="140"/>
                </a:cubicBezTo>
                <a:moveTo>
                  <a:pt x="138" y="184"/>
                </a:moveTo>
                <a:cubicBezTo>
                  <a:pt x="171" y="217"/>
                  <a:pt x="171" y="217"/>
                  <a:pt x="171" y="217"/>
                </a:cubicBezTo>
              </a:path>
            </a:pathLst>
          </a:custGeom>
          <a:no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Lock" title="Icon of a padlock">
            <a:extLst>
              <a:ext uri="{FF2B5EF4-FFF2-40B4-BE49-F238E27FC236}">
                <a16:creationId xmlns:a16="http://schemas.microsoft.com/office/drawing/2014/main" id="{FEA29F8D-D9CD-406E-A1FD-28ADD8D94E61}"/>
              </a:ext>
            </a:extLst>
          </p:cNvPr>
          <p:cNvSpPr>
            <a:spLocks noChangeAspect="1" noEditPoints="1"/>
          </p:cNvSpPr>
          <p:nvPr/>
        </p:nvSpPr>
        <p:spPr bwMode="auto">
          <a:xfrm>
            <a:off x="5807613" y="3303419"/>
            <a:ext cx="437523" cy="61150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Robot_E99A" title="Icon of a robot">
            <a:extLst>
              <a:ext uri="{FF2B5EF4-FFF2-40B4-BE49-F238E27FC236}">
                <a16:creationId xmlns:a16="http://schemas.microsoft.com/office/drawing/2014/main" id="{F1E3D60E-6097-4130-B769-31A7E641E575}"/>
              </a:ext>
            </a:extLst>
          </p:cNvPr>
          <p:cNvSpPr>
            <a:spLocks noChangeAspect="1" noEditPoints="1"/>
          </p:cNvSpPr>
          <p:nvPr/>
        </p:nvSpPr>
        <p:spPr bwMode="auto">
          <a:xfrm>
            <a:off x="5778211" y="4801882"/>
            <a:ext cx="496327" cy="641351"/>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28" name="Group 27">
            <a:extLst>
              <a:ext uri="{FF2B5EF4-FFF2-40B4-BE49-F238E27FC236}">
                <a16:creationId xmlns:a16="http://schemas.microsoft.com/office/drawing/2014/main" id="{87E124E7-B987-42F9-B5B7-6E472BFDCA5C}"/>
              </a:ext>
            </a:extLst>
          </p:cNvPr>
          <p:cNvGrpSpPr/>
          <p:nvPr/>
        </p:nvGrpSpPr>
        <p:grpSpPr>
          <a:xfrm>
            <a:off x="3933411" y="2286102"/>
            <a:ext cx="1541608" cy="2969738"/>
            <a:chOff x="3809586" y="2259171"/>
            <a:chExt cx="1541608" cy="2969738"/>
          </a:xfrm>
        </p:grpSpPr>
        <p:cxnSp>
          <p:nvCxnSpPr>
            <p:cNvPr id="5" name="Connector: Elbow 4">
              <a:extLst>
                <a:ext uri="{FF2B5EF4-FFF2-40B4-BE49-F238E27FC236}">
                  <a16:creationId xmlns:a16="http://schemas.microsoft.com/office/drawing/2014/main" id="{735027AC-7BE9-4722-A4EF-951EC4BAAA8E}"/>
                </a:ext>
              </a:extLst>
            </p:cNvPr>
            <p:cNvCxnSpPr>
              <a:cxnSpLocks/>
            </p:cNvCxnSpPr>
            <p:nvPr/>
          </p:nvCxnSpPr>
          <p:spPr>
            <a:xfrm flipV="1">
              <a:off x="3809586" y="2259171"/>
              <a:ext cx="1541608" cy="1484869"/>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80C541F2-624A-4801-B439-2DD2877C017B}"/>
                </a:ext>
              </a:extLst>
            </p:cNvPr>
            <p:cNvCxnSpPr>
              <a:cxnSpLocks/>
            </p:cNvCxnSpPr>
            <p:nvPr/>
          </p:nvCxnSpPr>
          <p:spPr>
            <a:xfrm>
              <a:off x="3809586" y="3744040"/>
              <a:ext cx="1541608" cy="1484869"/>
            </a:xfrm>
            <a:prstGeom prst="bentConnector3">
              <a:avLst>
                <a:gd name="adj1" fmla="val 50000"/>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BDCBC47-233C-428F-84D0-6321C1B23440}"/>
                </a:ext>
              </a:extLst>
            </p:cNvPr>
            <p:cNvCxnSpPr/>
            <p:nvPr/>
          </p:nvCxnSpPr>
          <p:spPr>
            <a:xfrm>
              <a:off x="4580390" y="3744040"/>
              <a:ext cx="770804"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AFDC4767-BD43-4F6B-8B84-14DEA80C4958}"/>
              </a:ext>
            </a:extLst>
          </p:cNvPr>
          <p:cNvSpPr txBox="1"/>
          <p:nvPr/>
        </p:nvSpPr>
        <p:spPr>
          <a:xfrm>
            <a:off x="6481131" y="2526456"/>
            <a:ext cx="5482269" cy="492443"/>
          </a:xfrm>
          <a:prstGeom prst="rect">
            <a:avLst/>
          </a:prstGeom>
          <a:noFill/>
        </p:spPr>
        <p:txBody>
          <a:bodyPr wrap="square" lIns="91440" tIns="0" rIns="0" bIns="0" rtlCol="0">
            <a:spAutoFit/>
          </a:bodyPr>
          <a:lstStyle/>
          <a:p>
            <a:pPr algn="l"/>
            <a: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Teams, Outlook, Yammer, SharePoint, Planner, Stream, Forms, StaffHub, Dynamics CRM, Power BI</a:t>
            </a:r>
          </a:p>
        </p:txBody>
      </p:sp>
      <p:sp>
        <p:nvSpPr>
          <p:cNvPr id="30" name="TextBox 29">
            <a:extLst>
              <a:ext uri="{FF2B5EF4-FFF2-40B4-BE49-F238E27FC236}">
                <a16:creationId xmlns:a16="http://schemas.microsoft.com/office/drawing/2014/main" id="{D58C37B1-F77F-4A31-94D4-B50F5CCABC27}"/>
              </a:ext>
            </a:extLst>
          </p:cNvPr>
          <p:cNvSpPr txBox="1"/>
          <p:nvPr/>
        </p:nvSpPr>
        <p:spPr>
          <a:xfrm>
            <a:off x="6481130" y="5290936"/>
            <a:ext cx="5482269" cy="246221"/>
          </a:xfrm>
          <a:prstGeom prst="rect">
            <a:avLst/>
          </a:prstGeom>
          <a:noFill/>
        </p:spPr>
        <p:txBody>
          <a:bodyPr wrap="square" lIns="91440" tIns="0" rIns="0" bIns="0" rtlCol="0">
            <a:spAutoFit/>
          </a:bodyPr>
          <a:lstStyle/>
          <a:p>
            <a:pPr algn="l"/>
            <a: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Microsoft Graph, connectors, 3</a:t>
            </a:r>
            <a:r>
              <a:rPr lang="en-US" sz="1600" baseline="300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rd</a:t>
            </a:r>
            <a: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 party app development</a:t>
            </a:r>
          </a:p>
        </p:txBody>
      </p:sp>
      <p:sp>
        <p:nvSpPr>
          <p:cNvPr id="31" name="TextBox 30">
            <a:extLst>
              <a:ext uri="{FF2B5EF4-FFF2-40B4-BE49-F238E27FC236}">
                <a16:creationId xmlns:a16="http://schemas.microsoft.com/office/drawing/2014/main" id="{7DD75948-CFCC-40AB-A960-8D5B4800D8E5}"/>
              </a:ext>
            </a:extLst>
          </p:cNvPr>
          <p:cNvSpPr txBox="1"/>
          <p:nvPr/>
        </p:nvSpPr>
        <p:spPr>
          <a:xfrm>
            <a:off x="6481130" y="3835738"/>
            <a:ext cx="5482269" cy="246221"/>
          </a:xfrm>
          <a:prstGeom prst="rect">
            <a:avLst/>
          </a:prstGeom>
          <a:noFill/>
        </p:spPr>
        <p:txBody>
          <a:bodyPr wrap="square" lIns="91440" tIns="0" rIns="0" bIns="0" rtlCol="0">
            <a:spAutoFit/>
          </a:bodyPr>
          <a:lstStyle/>
          <a:p>
            <a:pPr algn="l"/>
            <a:r>
              <a:rPr lang="en-US" sz="160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rPr>
              <a:t>Information protection, governance, and compliance</a:t>
            </a:r>
          </a:p>
        </p:txBody>
      </p:sp>
    </p:spTree>
    <p:extLst>
      <p:ext uri="{BB962C8B-B14F-4D97-AF65-F5344CB8AC3E}">
        <p14:creationId xmlns:p14="http://schemas.microsoft.com/office/powerpoint/2010/main" val="257714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37"/>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37"/>
                                        </p:tgtEl>
                                      </p:cBhvr>
                                      <p:by x="0" y="0"/>
                                    </p:animScale>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12" presetClass="entr" presetSubtype="8" fill="hold" grpId="0" nodeType="withEffect">
                                  <p:stCondLst>
                                    <p:cond delay="1000"/>
                                  </p:stCondLst>
                                  <p:childTnLst>
                                    <p:set>
                                      <p:cBhvr>
                                        <p:cTn id="14" dur="1" fill="hold">
                                          <p:stCondLst>
                                            <p:cond delay="0"/>
                                          </p:stCondLst>
                                        </p:cTn>
                                        <p:tgtEl>
                                          <p:spTgt spid="82"/>
                                        </p:tgtEl>
                                        <p:attrNameLst>
                                          <p:attrName>style.visibility</p:attrName>
                                        </p:attrNameLst>
                                      </p:cBhvr>
                                      <p:to>
                                        <p:strVal val="visible"/>
                                      </p:to>
                                    </p:set>
                                    <p:anim calcmode="lin" valueType="num">
                                      <p:cBhvr additive="base">
                                        <p:cTn id="15" dur="500"/>
                                        <p:tgtEl>
                                          <p:spTgt spid="82"/>
                                        </p:tgtEl>
                                        <p:attrNameLst>
                                          <p:attrName>ppt_x</p:attrName>
                                        </p:attrNameLst>
                                      </p:cBhvr>
                                      <p:tavLst>
                                        <p:tav tm="0">
                                          <p:val>
                                            <p:strVal val="#ppt_x-#ppt_w*1.125000"/>
                                          </p:val>
                                        </p:tav>
                                        <p:tav tm="100000">
                                          <p:val>
                                            <p:strVal val="#ppt_x"/>
                                          </p:val>
                                        </p:tav>
                                      </p:tavLst>
                                    </p:anim>
                                    <p:animEffect transition="in" filter="wipe(right)">
                                      <p:cBhvr>
                                        <p:cTn id="16" dur="500"/>
                                        <p:tgtEl>
                                          <p:spTgt spid="82"/>
                                        </p:tgtEl>
                                      </p:cBhvr>
                                    </p:animEffect>
                                  </p:childTnLst>
                                </p:cTn>
                              </p:par>
                              <p:par>
                                <p:cTn id="17" presetID="12" presetClass="entr" presetSubtype="8" fill="hold" grpId="0" nodeType="withEffect">
                                  <p:stCondLst>
                                    <p:cond delay="100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ppt_x</p:attrName>
                                        </p:attrNameLst>
                                      </p:cBhvr>
                                      <p:tavLst>
                                        <p:tav tm="0">
                                          <p:val>
                                            <p:strVal val="#ppt_x-#ppt_w*1.125000"/>
                                          </p:val>
                                        </p:tav>
                                        <p:tav tm="100000">
                                          <p:val>
                                            <p:strVal val="#ppt_x"/>
                                          </p:val>
                                        </p:tav>
                                      </p:tavLst>
                                    </p:anim>
                                    <p:animEffect transition="in" filter="wipe(right)">
                                      <p:cBhvr>
                                        <p:cTn id="20" dur="500"/>
                                        <p:tgtEl>
                                          <p:spTgt spid="29"/>
                                        </p:tgtEl>
                                      </p:cBhvr>
                                    </p:animEffect>
                                  </p:childTnLst>
                                </p:cTn>
                              </p:par>
                              <p:par>
                                <p:cTn id="21" presetID="12" presetClass="entr" presetSubtype="8" fill="hold" grpId="0" nodeType="withEffect">
                                  <p:stCondLst>
                                    <p:cond delay="1000"/>
                                  </p:stCondLst>
                                  <p:childTnLst>
                                    <p:set>
                                      <p:cBhvr>
                                        <p:cTn id="22" dur="1" fill="hold">
                                          <p:stCondLst>
                                            <p:cond delay="0"/>
                                          </p:stCondLst>
                                        </p:cTn>
                                        <p:tgtEl>
                                          <p:spTgt spid="84"/>
                                        </p:tgtEl>
                                        <p:attrNameLst>
                                          <p:attrName>style.visibility</p:attrName>
                                        </p:attrNameLst>
                                      </p:cBhvr>
                                      <p:to>
                                        <p:strVal val="visible"/>
                                      </p:to>
                                    </p:set>
                                    <p:anim calcmode="lin" valueType="num">
                                      <p:cBhvr additive="base">
                                        <p:cTn id="23" dur="500"/>
                                        <p:tgtEl>
                                          <p:spTgt spid="84"/>
                                        </p:tgtEl>
                                        <p:attrNameLst>
                                          <p:attrName>ppt_x</p:attrName>
                                        </p:attrNameLst>
                                      </p:cBhvr>
                                      <p:tavLst>
                                        <p:tav tm="0">
                                          <p:val>
                                            <p:strVal val="#ppt_x-#ppt_w*1.125000"/>
                                          </p:val>
                                        </p:tav>
                                        <p:tav tm="100000">
                                          <p:val>
                                            <p:strVal val="#ppt_x"/>
                                          </p:val>
                                        </p:tav>
                                      </p:tavLst>
                                    </p:anim>
                                    <p:animEffect transition="in" filter="wipe(right)">
                                      <p:cBhvr>
                                        <p:cTn id="24" dur="500"/>
                                        <p:tgtEl>
                                          <p:spTgt spid="84"/>
                                        </p:tgtEl>
                                      </p:cBhvr>
                                    </p:animEffect>
                                  </p:childTnLst>
                                </p:cTn>
                              </p:par>
                              <p:par>
                                <p:cTn id="25" presetID="12" presetClass="entr" presetSubtype="8" fill="hold" grpId="0" nodeType="withEffect">
                                  <p:stCondLst>
                                    <p:cond delay="100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500"/>
                                        <p:tgtEl>
                                          <p:spTgt spid="34"/>
                                        </p:tgtEl>
                                        <p:attrNameLst>
                                          <p:attrName>ppt_x</p:attrName>
                                        </p:attrNameLst>
                                      </p:cBhvr>
                                      <p:tavLst>
                                        <p:tav tm="0">
                                          <p:val>
                                            <p:strVal val="#ppt_x-#ppt_w*1.125000"/>
                                          </p:val>
                                        </p:tav>
                                        <p:tav tm="100000">
                                          <p:val>
                                            <p:strVal val="#ppt_x"/>
                                          </p:val>
                                        </p:tav>
                                      </p:tavLst>
                                    </p:anim>
                                    <p:animEffect transition="in" filter="wipe(right)">
                                      <p:cBhvr>
                                        <p:cTn id="28" dur="500"/>
                                        <p:tgtEl>
                                          <p:spTgt spid="34"/>
                                        </p:tgtEl>
                                      </p:cBhvr>
                                    </p:animEffect>
                                  </p:childTnLst>
                                </p:cTn>
                              </p:par>
                              <p:par>
                                <p:cTn id="29" presetID="12" presetClass="entr" presetSubtype="8" fill="hold" grpId="0" nodeType="withEffect">
                                  <p:stCondLst>
                                    <p:cond delay="100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p:tgtEl>
                                          <p:spTgt spid="33"/>
                                        </p:tgtEl>
                                        <p:attrNameLst>
                                          <p:attrName>ppt_x</p:attrName>
                                        </p:attrNameLst>
                                      </p:cBhvr>
                                      <p:tavLst>
                                        <p:tav tm="0">
                                          <p:val>
                                            <p:strVal val="#ppt_x-#ppt_w*1.125000"/>
                                          </p:val>
                                        </p:tav>
                                        <p:tav tm="100000">
                                          <p:val>
                                            <p:strVal val="#ppt_x"/>
                                          </p:val>
                                        </p:tav>
                                      </p:tavLst>
                                    </p:anim>
                                    <p:animEffect transition="in" filter="wipe(right)">
                                      <p:cBhvr>
                                        <p:cTn id="32" dur="500"/>
                                        <p:tgtEl>
                                          <p:spTgt spid="33"/>
                                        </p:tgtEl>
                                      </p:cBhvr>
                                    </p:animEffect>
                                  </p:childTnLst>
                                </p:cTn>
                              </p:par>
                              <p:par>
                                <p:cTn id="33" presetID="12" presetClass="entr" presetSubtype="8" fill="hold" grpId="0" nodeType="withEffect">
                                  <p:stCondLst>
                                    <p:cond delay="10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p:tgtEl>
                                          <p:spTgt spid="36"/>
                                        </p:tgtEl>
                                        <p:attrNameLst>
                                          <p:attrName>ppt_x</p:attrName>
                                        </p:attrNameLst>
                                      </p:cBhvr>
                                      <p:tavLst>
                                        <p:tav tm="0">
                                          <p:val>
                                            <p:strVal val="#ppt_x-#ppt_w*1.125000"/>
                                          </p:val>
                                        </p:tav>
                                        <p:tav tm="100000">
                                          <p:val>
                                            <p:strVal val="#ppt_x"/>
                                          </p:val>
                                        </p:tav>
                                      </p:tavLst>
                                    </p:anim>
                                    <p:animEffect transition="in" filter="wipe(right)">
                                      <p:cBhvr>
                                        <p:cTn id="36" dur="500"/>
                                        <p:tgtEl>
                                          <p:spTgt spid="36"/>
                                        </p:tgtEl>
                                      </p:cBhvr>
                                    </p:animEffect>
                                  </p:childTnLst>
                                </p:cTn>
                              </p:par>
                              <p:par>
                                <p:cTn id="37" presetID="12" presetClass="entr" presetSubtype="8" fill="hold" grpId="0" nodeType="withEffect">
                                  <p:stCondLst>
                                    <p:cond delay="100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500"/>
                                        <p:tgtEl>
                                          <p:spTgt spid="83"/>
                                        </p:tgtEl>
                                        <p:attrNameLst>
                                          <p:attrName>ppt_x</p:attrName>
                                        </p:attrNameLst>
                                      </p:cBhvr>
                                      <p:tavLst>
                                        <p:tav tm="0">
                                          <p:val>
                                            <p:strVal val="#ppt_x-#ppt_w*1.125000"/>
                                          </p:val>
                                        </p:tav>
                                        <p:tav tm="100000">
                                          <p:val>
                                            <p:strVal val="#ppt_x"/>
                                          </p:val>
                                        </p:tav>
                                      </p:tavLst>
                                    </p:anim>
                                    <p:animEffect transition="in" filter="wipe(right)">
                                      <p:cBhvr>
                                        <p:cTn id="40" dur="500"/>
                                        <p:tgtEl>
                                          <p:spTgt spid="83"/>
                                        </p:tgtEl>
                                      </p:cBhvr>
                                    </p:animEffect>
                                  </p:childTnLst>
                                </p:cTn>
                              </p:par>
                              <p:par>
                                <p:cTn id="41" presetID="12" presetClass="entr" presetSubtype="8" fill="hold" grpId="0" nodeType="withEffect">
                                  <p:stCondLst>
                                    <p:cond delay="100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p:tgtEl>
                                          <p:spTgt spid="30"/>
                                        </p:tgtEl>
                                        <p:attrNameLst>
                                          <p:attrName>ppt_x</p:attrName>
                                        </p:attrNameLst>
                                      </p:cBhvr>
                                      <p:tavLst>
                                        <p:tav tm="0">
                                          <p:val>
                                            <p:strVal val="#ppt_x-#ppt_w*1.125000"/>
                                          </p:val>
                                        </p:tav>
                                        <p:tav tm="100000">
                                          <p:val>
                                            <p:strVal val="#ppt_x"/>
                                          </p:val>
                                        </p:tav>
                                      </p:tavLst>
                                    </p:anim>
                                    <p:animEffect transition="in" filter="wipe(right)">
                                      <p:cBhvr>
                                        <p:cTn id="44" dur="500"/>
                                        <p:tgtEl>
                                          <p:spTgt spid="30"/>
                                        </p:tgtEl>
                                      </p:cBhvr>
                                    </p:animEffect>
                                  </p:childTnLst>
                                </p:cTn>
                              </p:par>
                              <p:par>
                                <p:cTn id="45" presetID="12" presetClass="entr" presetSubtype="8" fill="hold" grpId="0" nodeType="withEffect">
                                  <p:stCondLst>
                                    <p:cond delay="100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p:tgtEl>
                                          <p:spTgt spid="31"/>
                                        </p:tgtEl>
                                        <p:attrNameLst>
                                          <p:attrName>ppt_x</p:attrName>
                                        </p:attrNameLst>
                                      </p:cBhvr>
                                      <p:tavLst>
                                        <p:tav tm="0">
                                          <p:val>
                                            <p:strVal val="#ppt_x-#ppt_w*1.125000"/>
                                          </p:val>
                                        </p:tav>
                                        <p:tav tm="100000">
                                          <p:val>
                                            <p:strVal val="#ppt_x"/>
                                          </p:val>
                                        </p:tav>
                                      </p:tavLst>
                                    </p:anim>
                                    <p:animEffect transition="in" filter="wipe(right)">
                                      <p:cBhvr>
                                        <p:cTn id="4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33" grpId="0" animBg="1"/>
      <p:bldP spid="34" grpId="0" animBg="1"/>
      <p:bldP spid="36" grpId="0" animBg="1"/>
      <p:bldP spid="29" grpId="0"/>
      <p:bldP spid="30" grpId="0"/>
      <p:bldP spid="31" grpId="0"/>
    </p:bldLst>
  </p:timing>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SOYS 2019">
  <a:themeElements>
    <a:clrScheme name="SOY 2019 Template Colors">
      <a:dk1>
        <a:srgbClr val="000000"/>
      </a:dk1>
      <a:lt1>
        <a:srgbClr val="FFFFFF"/>
      </a:lt1>
      <a:dk2>
        <a:srgbClr val="282828"/>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M365 2019 Heavy">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OYS Template 2019.potx" id="{62FFED96-2D9C-42AF-BC7A-D1700D20612F}" vid="{77266086-8133-486C-99F4-55457BEB096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199412C82E9F443BBB17F3D6B34621D" ma:contentTypeVersion="2" ma:contentTypeDescription="Create a new document." ma:contentTypeScope="" ma:versionID="428323c8bc800083f29c7cbfd90e589d">
  <xsd:schema xmlns:xsd="http://www.w3.org/2001/XMLSchema" xmlns:xs="http://www.w3.org/2001/XMLSchema" xmlns:p="http://schemas.microsoft.com/office/2006/metadata/properties" xmlns:ns2="fec15bb4-c070-4421-9d5e-73f58efb1f12" targetNamespace="http://schemas.microsoft.com/office/2006/metadata/properties" ma:root="true" ma:fieldsID="716861228a9ec9f125432e1bfaad05bb" ns2:_="">
    <xsd:import namespace="fec15bb4-c070-4421-9d5e-73f58efb1f1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c15bb4-c070-4421-9d5e-73f58efb1f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fec15bb4-c070-4421-9d5e-73f58efb1f12"/>
    <ds:schemaRef ds:uri="http://purl.org/dc/dcmitype/"/>
    <ds:schemaRef ds:uri="http://schemas.openxmlformats.org/package/2006/metadata/core-properties"/>
    <ds:schemaRef ds:uri="http://schemas.microsoft.com/office/2006/metadata/properties"/>
    <ds:schemaRef ds:uri="http://purl.org/dc/elements/1.1/"/>
    <ds:schemaRef ds:uri="http://schemas.microsoft.com/office/2006/documentManagement/types"/>
    <ds:schemaRef ds:uri="http://www.w3.org/XML/1998/namespace"/>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4A91BF-8E2B-4E77-84BE-E86C5CCD30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c15bb4-c070-4421-9d5e-73f58efb1f1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4456</TotalTime>
  <Words>2889</Words>
  <Application>Microsoft Office PowerPoint</Application>
  <PresentationFormat>Widescreen</PresentationFormat>
  <Paragraphs>428</Paragraphs>
  <Slides>51</Slides>
  <Notes>26</Notes>
  <HiddenSlides>15</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51</vt:i4>
      </vt:variant>
    </vt:vector>
  </HeadingPairs>
  <TitlesOfParts>
    <vt:vector size="62" baseType="lpstr">
      <vt:lpstr>Arial</vt:lpstr>
      <vt:lpstr>Calibri</vt:lpstr>
      <vt:lpstr>Consolas</vt:lpstr>
      <vt:lpstr>Segoe UI</vt:lpstr>
      <vt:lpstr>Segoe UI Light</vt:lpstr>
      <vt:lpstr>Segoe UI Semibold</vt:lpstr>
      <vt:lpstr>Segoe UI Semilight</vt:lpstr>
      <vt:lpstr>Wingdings</vt:lpstr>
      <vt:lpstr>5-51015_Microsoft_Ignite_Tour_Template_Light</vt:lpstr>
      <vt:lpstr>5-51015_Microsoft_Ignite_Tour_Template_Dark</vt:lpstr>
      <vt:lpstr>SOYS 2019</vt:lpstr>
      <vt:lpstr>PowerPoint Presentation</vt:lpstr>
      <vt:lpstr>BRK162: Best practices and what’s new for managing Office 365 Groups</vt:lpstr>
      <vt:lpstr>BRK162</vt:lpstr>
      <vt:lpstr>Key session takeaways</vt:lpstr>
      <vt:lpstr>What’s new with Office 365 Groups?</vt:lpstr>
      <vt:lpstr>PowerPoint Presentation</vt:lpstr>
      <vt:lpstr>PowerPoint Presentation</vt:lpstr>
      <vt:lpstr>PowerPoint Presentation</vt:lpstr>
      <vt:lpstr>What is Office 365 Groups? Single identity for teamwork and beyond</vt:lpstr>
      <vt:lpstr>Groups Ecosystem Innovations</vt:lpstr>
      <vt:lpstr>Office 365 Groups</vt:lpstr>
      <vt:lpstr>How do I enable  self-service with governance?</vt:lpstr>
      <vt:lpstr>Empowering users with self-service</vt:lpstr>
      <vt:lpstr>Managing and governing Office 365 Groups at scale</vt:lpstr>
      <vt:lpstr>Group naming policy</vt:lpstr>
      <vt:lpstr>Group expiration policy</vt:lpstr>
      <vt:lpstr>Group reporting</vt:lpstr>
      <vt:lpstr>Groups administration innovations</vt:lpstr>
      <vt:lpstr>Office 365 Groups Self-Service</vt:lpstr>
      <vt:lpstr>How do I extend collaboration to external guests?</vt:lpstr>
      <vt:lpstr>Groups guest access</vt:lpstr>
      <vt:lpstr>Best practices for Guest Access</vt:lpstr>
      <vt:lpstr>Guest access reviews </vt:lpstr>
      <vt:lpstr>Guest Access</vt:lpstr>
      <vt:lpstr>PowerPoint Presentation</vt:lpstr>
      <vt:lpstr>PowerPoint Presentation</vt:lpstr>
      <vt:lpstr>What are best practices for managing groups at scale?</vt:lpstr>
      <vt:lpstr>Group policies &amp; information protection</vt:lpstr>
      <vt:lpstr>Audit Ownerless Groups</vt:lpstr>
      <vt:lpstr>Audit Groups Without Classification</vt:lpstr>
      <vt:lpstr>Audit Groups With Conflicting Properties</vt:lpstr>
      <vt:lpstr>Office 365 Groups in Microsoft Graph</vt:lpstr>
      <vt:lpstr>Managing Groups at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Groups Governance Toolkit</vt:lpstr>
      <vt:lpstr>How does Microsoft IT manage groups? Empower employees while protecting content, keeping compliant and holding employees accountable</vt:lpstr>
      <vt:lpstr>Office 365 Groups roadmap</vt:lpstr>
      <vt:lpstr>Key session takeaways</vt:lpstr>
      <vt:lpstr>Next steps</vt:lpstr>
      <vt:lpstr>Thank you</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Mike McLean (OFFICE)</dc:creator>
  <cp:keywords/>
  <dc:description/>
  <cp:lastModifiedBy>Mike McLean (OFFICE)</cp:lastModifiedBy>
  <cp:revision>4</cp:revision>
  <dcterms:created xsi:type="dcterms:W3CDTF">1601-01-01T00:00:00Z</dcterms:created>
  <dcterms:modified xsi:type="dcterms:W3CDTF">2019-05-22T17:33:18Z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0x010100A199412C82E9F443BBB17F3D6B34621D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AuthorIds_UIVersion_8704">
    <vt:lpwstr>14</vt:lpwstr>
  </property>
  <property fmtid="{D5CDD505-2E9C-101B-9397-08002B2CF9AE}" pid="21" name="AuthorIds_UIVersion_1024">
    <vt:lpwstr>6</vt:lpwstr>
  </property>
</Properties>
</file>